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7" r:id="rId10"/>
    <p:sldId id="298" r:id="rId11"/>
    <p:sldId id="266" r:id="rId12"/>
    <p:sldId id="268" r:id="rId13"/>
    <p:sldId id="267" r:id="rId14"/>
    <p:sldId id="264" r:id="rId15"/>
    <p:sldId id="269" r:id="rId16"/>
    <p:sldId id="299" r:id="rId17"/>
    <p:sldId id="271" r:id="rId18"/>
    <p:sldId id="30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01" r:id="rId30"/>
    <p:sldId id="302" r:id="rId31"/>
    <p:sldId id="282" r:id="rId32"/>
    <p:sldId id="283" r:id="rId33"/>
    <p:sldId id="304" r:id="rId34"/>
    <p:sldId id="284" r:id="rId35"/>
    <p:sldId id="286" r:id="rId36"/>
    <p:sldId id="285" r:id="rId37"/>
    <p:sldId id="305" r:id="rId38"/>
    <p:sldId id="288" r:id="rId39"/>
    <p:sldId id="289" r:id="rId40"/>
    <p:sldId id="306" r:id="rId41"/>
    <p:sldId id="303" r:id="rId42"/>
    <p:sldId id="290" r:id="rId43"/>
    <p:sldId id="291" r:id="rId44"/>
    <p:sldId id="292" r:id="rId45"/>
    <p:sldId id="293" r:id="rId46"/>
    <p:sldId id="294" r:id="rId47"/>
    <p:sldId id="295" r:id="rId48"/>
    <p:sldId id="296" r:id="rId4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1" roundtripDataSignature="AMtx7miHDjiYZPN1tLHWQ0/R6axWPH9D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FE0339-4C5F-4EF6-9090-5CEBA2E5679B}">
  <a:tblStyle styleId="{95FE0339-4C5F-4EF6-9090-5CEBA2E567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06" autoAdjust="0"/>
  </p:normalViewPr>
  <p:slideViewPr>
    <p:cSldViewPr snapToGrid="0">
      <p:cViewPr varScale="1">
        <p:scale>
          <a:sx n="97" d="100"/>
          <a:sy n="97" d="100"/>
        </p:scale>
        <p:origin x="10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01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5a427645e4_7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5a427645e4_7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5a427645e4_7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5a427645e4_7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a427645e4_7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a427645e4_7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f431b14b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5f431b14b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5a427645e4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15a427645e4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5a427645e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15a427645e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a427645e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a427645e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5f431b14b2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15f431b14b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595cf00c4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1595cf00c4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595cf00c4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595cf00c4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595cf00c48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595cf00c48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595cf00c48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1595cf00c48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5a427645e4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5a427645e4_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10" Type="http://schemas.openxmlformats.org/officeDocument/2006/relationships/image" Target="../media/image40.jpg"/><Relationship Id="rId4" Type="http://schemas.openxmlformats.org/officeDocument/2006/relationships/image" Target="../media/image34.jpg"/><Relationship Id="rId9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10" Type="http://schemas.openxmlformats.org/officeDocument/2006/relationships/image" Target="../media/image61.jpg"/><Relationship Id="rId4" Type="http://schemas.openxmlformats.org/officeDocument/2006/relationships/image" Target="../media/image55.jpg"/><Relationship Id="rId9" Type="http://schemas.openxmlformats.org/officeDocument/2006/relationships/image" Target="../media/image6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5.png"/><Relationship Id="rId7" Type="http://schemas.openxmlformats.org/officeDocument/2006/relationships/image" Target="../media/image6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7.png"/><Relationship Id="rId4" Type="http://schemas.openxmlformats.org/officeDocument/2006/relationships/image" Target="../media/image7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13" Type="http://schemas.openxmlformats.org/officeDocument/2006/relationships/image" Target="../media/image100.jpg"/><Relationship Id="rId18" Type="http://schemas.openxmlformats.org/officeDocument/2006/relationships/image" Target="../media/image105.jpg"/><Relationship Id="rId3" Type="http://schemas.openxmlformats.org/officeDocument/2006/relationships/image" Target="../media/image90.jpg"/><Relationship Id="rId7" Type="http://schemas.openxmlformats.org/officeDocument/2006/relationships/image" Target="../media/image94.jpg"/><Relationship Id="rId12" Type="http://schemas.openxmlformats.org/officeDocument/2006/relationships/image" Target="../media/image99.jpg"/><Relationship Id="rId17" Type="http://schemas.openxmlformats.org/officeDocument/2006/relationships/image" Target="../media/image104.jp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11" Type="http://schemas.openxmlformats.org/officeDocument/2006/relationships/image" Target="../media/image98.jpg"/><Relationship Id="rId5" Type="http://schemas.openxmlformats.org/officeDocument/2006/relationships/image" Target="../media/image92.jpg"/><Relationship Id="rId15" Type="http://schemas.openxmlformats.org/officeDocument/2006/relationships/image" Target="../media/image102.jpg"/><Relationship Id="rId10" Type="http://schemas.openxmlformats.org/officeDocument/2006/relationships/image" Target="../media/image97.jpg"/><Relationship Id="rId19" Type="http://schemas.openxmlformats.org/officeDocument/2006/relationships/image" Target="../media/image106.jpg"/><Relationship Id="rId4" Type="http://schemas.openxmlformats.org/officeDocument/2006/relationships/image" Target="../media/image91.jpg"/><Relationship Id="rId9" Type="http://schemas.openxmlformats.org/officeDocument/2006/relationships/image" Target="../media/image96.jpg"/><Relationship Id="rId14" Type="http://schemas.openxmlformats.org/officeDocument/2006/relationships/image" Target="../media/image10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g"/><Relationship Id="rId5" Type="http://schemas.openxmlformats.org/officeDocument/2006/relationships/image" Target="../media/image112.jpg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jpg"/><Relationship Id="rId5" Type="http://schemas.openxmlformats.org/officeDocument/2006/relationships/image" Target="../media/image78.jpg"/><Relationship Id="rId4" Type="http://schemas.openxmlformats.org/officeDocument/2006/relationships/image" Target="../media/image79.png"/><Relationship Id="rId9" Type="http://schemas.openxmlformats.org/officeDocument/2006/relationships/image" Target="../media/image12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7" Type="http://schemas.openxmlformats.org/officeDocument/2006/relationships/image" Target="../media/image13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g"/><Relationship Id="rId5" Type="http://schemas.openxmlformats.org/officeDocument/2006/relationships/image" Target="../media/image130.jpg"/><Relationship Id="rId4" Type="http://schemas.openxmlformats.org/officeDocument/2006/relationships/image" Target="../media/image12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jpg"/><Relationship Id="rId5" Type="http://schemas.openxmlformats.org/officeDocument/2006/relationships/image" Target="../media/image135.jpg"/><Relationship Id="rId4" Type="http://schemas.openxmlformats.org/officeDocument/2006/relationships/image" Target="../media/image13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41.pn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34.jpg"/><Relationship Id="rId4" Type="http://schemas.openxmlformats.org/officeDocument/2006/relationships/image" Target="../media/image142.png"/><Relationship Id="rId9" Type="http://schemas.openxmlformats.org/officeDocument/2006/relationships/image" Target="../media/image5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g"/><Relationship Id="rId5" Type="http://schemas.openxmlformats.org/officeDocument/2006/relationships/image" Target="../media/image144.jpg"/><Relationship Id="rId4" Type="http://schemas.openxmlformats.org/officeDocument/2006/relationships/image" Target="../media/image24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23.png"/><Relationship Id="rId7" Type="http://schemas.openxmlformats.org/officeDocument/2006/relationships/image" Target="../media/image11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11" Type="http://schemas.openxmlformats.org/officeDocument/2006/relationships/image" Target="../media/image150.png"/><Relationship Id="rId5" Type="http://schemas.openxmlformats.org/officeDocument/2006/relationships/image" Target="../media/image147.png"/><Relationship Id="rId10" Type="http://schemas.openxmlformats.org/officeDocument/2006/relationships/image" Target="../media/image75.png"/><Relationship Id="rId4" Type="http://schemas.openxmlformats.org/officeDocument/2006/relationships/image" Target="../media/image146.png"/><Relationship Id="rId9" Type="http://schemas.openxmlformats.org/officeDocument/2006/relationships/image" Target="../media/image1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75208" y="266330"/>
            <a:ext cx="27520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개발개요</a:t>
            </a:r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2274901" y="203140"/>
            <a:ext cx="7384003" cy="48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※ 프로젝트 개발 배경, 동기, 목표, 필요성 등 / 2page 이내로 작성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275208" y="899422"/>
            <a:ext cx="8966446" cy="48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작품 개요</a:t>
            </a:r>
            <a:r>
              <a:rPr lang="ko-KR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/ 제안하는 작품에 대한 개요를 자세히 기술한다.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00" y="1676726"/>
            <a:ext cx="5198600" cy="213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6064900" y="1920350"/>
            <a:ext cx="35940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000" b="1"/>
              <a:t>・</a:t>
            </a:r>
            <a:r>
              <a:rPr lang="ko-KR" sz="1000"/>
              <a:t> </a:t>
            </a:r>
            <a:r>
              <a:rPr lang="ko-KR" sz="1000" b="1"/>
              <a:t>아두이노를 통해 모터의 동작제어</a:t>
            </a:r>
            <a:endParaRPr sz="1000" b="1"/>
          </a:p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000" b="1"/>
              <a:t>・ 통신 모듈을 통해 스마트폰과 연동하여 동작제어 가능</a:t>
            </a:r>
            <a:endParaRPr sz="1000" b="1"/>
          </a:p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000" b="1"/>
              <a:t>・동작(걷기, 앉았다 일어나기 등)을 구현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225" y="3639775"/>
            <a:ext cx="4809325" cy="28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6229900" y="3811050"/>
            <a:ext cx="34290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블루투스 연동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1.  블루투스 연결 전 로봇의 전원을 킨다.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2.  스마트폰과 로봇을 블루투스로 연결시킨다.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스마트폰 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1.  블루투스 연결후 앱을 킨다.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Malgun Gothic"/>
                <a:ea typeface="Malgun Gothic"/>
                <a:cs typeface="Malgun Gothic"/>
                <a:sym typeface="Malgun Gothic"/>
              </a:rPr>
              <a:t>2.  앱에서 원하는 동작을 실행시킨다.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0;p5">
            <a:extLst>
              <a:ext uri="{FF2B5EF4-FFF2-40B4-BE49-F238E27FC236}">
                <a16:creationId xmlns:a16="http://schemas.microsoft.com/office/drawing/2014/main" id="{A696DF19-A52A-07AA-D853-669DF83883FA}"/>
              </a:ext>
            </a:extLst>
          </p:cNvPr>
          <p:cNvSpPr txBox="1"/>
          <p:nvPr/>
        </p:nvSpPr>
        <p:spPr>
          <a:xfrm>
            <a:off x="275208" y="266330"/>
            <a:ext cx="539762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r>
              <a:rPr lang="en-US" alt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기구파트</a:t>
            </a:r>
            <a:r>
              <a:rPr lang="en-US" alt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dirty="0"/>
          </a:p>
        </p:txBody>
      </p:sp>
      <p:sp>
        <p:nvSpPr>
          <p:cNvPr id="5" name="Google Shape;161;p5">
            <a:extLst>
              <a:ext uri="{FF2B5EF4-FFF2-40B4-BE49-F238E27FC236}">
                <a16:creationId xmlns:a16="http://schemas.microsoft.com/office/drawing/2014/main" id="{FB88E91E-644C-0858-4766-1BECE8B15370}"/>
              </a:ext>
            </a:extLst>
          </p:cNvPr>
          <p:cNvSpPr txBox="1"/>
          <p:nvPr/>
        </p:nvSpPr>
        <p:spPr>
          <a:xfrm>
            <a:off x="275208" y="1016651"/>
            <a:ext cx="394168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① 몸통 파트</a:t>
            </a:r>
            <a:endParaRPr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" name="Google Shape;175;g15a427645e4_2_0">
            <a:extLst>
              <a:ext uri="{FF2B5EF4-FFF2-40B4-BE49-F238E27FC236}">
                <a16:creationId xmlns:a16="http://schemas.microsoft.com/office/drawing/2014/main" id="{C7488C42-A66A-1653-E1A3-AC1276163D3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2055" y="3709729"/>
            <a:ext cx="1475506" cy="98878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" name="Google Shape;176;g15a427645e4_2_0">
            <a:extLst>
              <a:ext uri="{FF2B5EF4-FFF2-40B4-BE49-F238E27FC236}">
                <a16:creationId xmlns:a16="http://schemas.microsoft.com/office/drawing/2014/main" id="{2ACF3670-ED9A-7268-656A-EBECEC6606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54" y="4979240"/>
            <a:ext cx="1475507" cy="98877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" name="Google Shape;177;g15a427645e4_2_0">
            <a:extLst>
              <a:ext uri="{FF2B5EF4-FFF2-40B4-BE49-F238E27FC236}">
                <a16:creationId xmlns:a16="http://schemas.microsoft.com/office/drawing/2014/main" id="{05C57657-21CA-13F6-A64B-D821DCBA6C1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055" y="2440222"/>
            <a:ext cx="1475506" cy="9887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Google Shape;178;g15a427645e4_2_0">
            <a:extLst>
              <a:ext uri="{FF2B5EF4-FFF2-40B4-BE49-F238E27FC236}">
                <a16:creationId xmlns:a16="http://schemas.microsoft.com/office/drawing/2014/main" id="{23F6B4D8-E823-47BD-BEAF-AF51E5F5A545}"/>
              </a:ext>
            </a:extLst>
          </p:cNvPr>
          <p:cNvSpPr txBox="1"/>
          <p:nvPr/>
        </p:nvSpPr>
        <p:spPr>
          <a:xfrm>
            <a:off x="567580" y="1874698"/>
            <a:ext cx="1891535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1) 3D 모델링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" name="Google Shape;180;g15a427645e4_2_0">
            <a:extLst>
              <a:ext uri="{FF2B5EF4-FFF2-40B4-BE49-F238E27FC236}">
                <a16:creationId xmlns:a16="http://schemas.microsoft.com/office/drawing/2014/main" id="{56D7EE63-6FAF-4B2B-EB49-C0EB80ECEC8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9328" y="3230334"/>
            <a:ext cx="2518574" cy="16499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" name="Google Shape;185;g15a427645e4_2_0">
            <a:extLst>
              <a:ext uri="{FF2B5EF4-FFF2-40B4-BE49-F238E27FC236}">
                <a16:creationId xmlns:a16="http://schemas.microsoft.com/office/drawing/2014/main" id="{F1FE9744-AFBA-64AB-A790-298545FEEF3D}"/>
              </a:ext>
            </a:extLst>
          </p:cNvPr>
          <p:cNvSpPr/>
          <p:nvPr/>
        </p:nvSpPr>
        <p:spPr>
          <a:xfrm>
            <a:off x="2491503" y="3905509"/>
            <a:ext cx="481200" cy="45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C6CF14-7F29-D401-5EB3-FD6B3C1320F7}"/>
              </a:ext>
            </a:extLst>
          </p:cNvPr>
          <p:cNvSpPr txBox="1"/>
          <p:nvPr/>
        </p:nvSpPr>
        <p:spPr>
          <a:xfrm>
            <a:off x="3049328" y="1168564"/>
            <a:ext cx="6361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로봇개의 다리와 제어보드를 지탱할 수 있는 중간 연결 브리지를 설계합니다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Google Shape;179;g15a427645e4_2_0">
            <a:extLst>
              <a:ext uri="{FF2B5EF4-FFF2-40B4-BE49-F238E27FC236}">
                <a16:creationId xmlns:a16="http://schemas.microsoft.com/office/drawing/2014/main" id="{18CFA8A0-45E3-A972-6939-EFD2ED5196DE}"/>
              </a:ext>
            </a:extLst>
          </p:cNvPr>
          <p:cNvSpPr txBox="1"/>
          <p:nvPr/>
        </p:nvSpPr>
        <p:spPr>
          <a:xfrm>
            <a:off x="6009678" y="2170265"/>
            <a:ext cx="2521763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2) 3D 프린터 출력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Google Shape;181;g15a427645e4_2_0">
            <a:extLst>
              <a:ext uri="{FF2B5EF4-FFF2-40B4-BE49-F238E27FC236}">
                <a16:creationId xmlns:a16="http://schemas.microsoft.com/office/drawing/2014/main" id="{792D7C78-31C3-149A-6EBC-39F61408788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79" y="2833521"/>
            <a:ext cx="1198954" cy="8034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" name="Google Shape;182;g15a427645e4_2_0">
            <a:extLst>
              <a:ext uri="{FF2B5EF4-FFF2-40B4-BE49-F238E27FC236}">
                <a16:creationId xmlns:a16="http://schemas.microsoft.com/office/drawing/2014/main" id="{EFFF752D-065A-0DBE-1F4D-80003B55B6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6000" y="3852234"/>
            <a:ext cx="1198954" cy="8034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" name="Google Shape;183;g15a427645e4_2_0">
            <a:extLst>
              <a:ext uri="{FF2B5EF4-FFF2-40B4-BE49-F238E27FC236}">
                <a16:creationId xmlns:a16="http://schemas.microsoft.com/office/drawing/2014/main" id="{3E70F461-611C-E026-5BE4-548EE1D40A1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6000" y="4970820"/>
            <a:ext cx="1198954" cy="8034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" name="Google Shape;184;g15a427645e4_2_0">
            <a:extLst>
              <a:ext uri="{FF2B5EF4-FFF2-40B4-BE49-F238E27FC236}">
                <a16:creationId xmlns:a16="http://schemas.microsoft.com/office/drawing/2014/main" id="{0AB5337E-845C-AA8A-77CA-5954ACC34D8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46720" y="3428998"/>
            <a:ext cx="2518574" cy="16499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5" name="Google Shape;186;g15a427645e4_2_0">
            <a:extLst>
              <a:ext uri="{FF2B5EF4-FFF2-40B4-BE49-F238E27FC236}">
                <a16:creationId xmlns:a16="http://schemas.microsoft.com/office/drawing/2014/main" id="{6ADF8831-C0AE-54E8-B81F-0FD2F7F59FD7}"/>
              </a:ext>
            </a:extLst>
          </p:cNvPr>
          <p:cNvSpPr/>
          <p:nvPr/>
        </p:nvSpPr>
        <p:spPr>
          <a:xfrm>
            <a:off x="7530237" y="4027610"/>
            <a:ext cx="481200" cy="45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1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a427645e4_7_10"/>
          <p:cNvSpPr txBox="1"/>
          <p:nvPr/>
        </p:nvSpPr>
        <p:spPr>
          <a:xfrm>
            <a:off x="547300" y="499975"/>
            <a:ext cx="533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2. 다리 구성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g15a427645e4_7_10"/>
          <p:cNvSpPr txBox="1"/>
          <p:nvPr/>
        </p:nvSpPr>
        <p:spPr>
          <a:xfrm>
            <a:off x="699700" y="859900"/>
            <a:ext cx="533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2-1. 다리 (상)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3" name="Google Shape;193;g15a427645e4_7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00" y="1575400"/>
            <a:ext cx="2413275" cy="1867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4" name="Google Shape;194;g15a427645e4_7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525" y="1575400"/>
            <a:ext cx="2413275" cy="1867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5" name="Google Shape;195;g15a427645e4_7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7350" y="1575400"/>
            <a:ext cx="2413275" cy="1867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6" name="Google Shape;196;g15a427645e4_7_10"/>
          <p:cNvSpPr txBox="1"/>
          <p:nvPr/>
        </p:nvSpPr>
        <p:spPr>
          <a:xfrm>
            <a:off x="699700" y="1175200"/>
            <a:ext cx="533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1) 3D 모델링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7" name="Google Shape;197;g15a427645e4_7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85725" y="1575400"/>
            <a:ext cx="2413275" cy="18677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8" name="Google Shape;198;g15a427645e4_7_10"/>
          <p:cNvSpPr txBox="1"/>
          <p:nvPr/>
        </p:nvSpPr>
        <p:spPr>
          <a:xfrm>
            <a:off x="699700" y="3664125"/>
            <a:ext cx="533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2) 3D 프린터 출력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9" name="Google Shape;199;g15a427645e4_7_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3525" y="4118375"/>
            <a:ext cx="2413274" cy="18677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0" name="Google Shape;200;g15a427645e4_7_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9700" y="4118375"/>
            <a:ext cx="2413274" cy="18677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1" name="Google Shape;201;g15a427645e4_7_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47350" y="4118375"/>
            <a:ext cx="2413274" cy="18677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2" name="Google Shape;202;g15a427645e4_7_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85725" y="4118375"/>
            <a:ext cx="2413274" cy="18677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" name="Google Shape;203;g15a427645e4_7_10"/>
          <p:cNvSpPr/>
          <p:nvPr/>
        </p:nvSpPr>
        <p:spPr>
          <a:xfrm>
            <a:off x="8571175" y="2282925"/>
            <a:ext cx="481200" cy="45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15a427645e4_7_10"/>
          <p:cNvSpPr/>
          <p:nvPr/>
        </p:nvSpPr>
        <p:spPr>
          <a:xfrm>
            <a:off x="8571175" y="4825900"/>
            <a:ext cx="481200" cy="45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5a427645e4_7_87"/>
          <p:cNvSpPr txBox="1"/>
          <p:nvPr/>
        </p:nvSpPr>
        <p:spPr>
          <a:xfrm>
            <a:off x="547300" y="499975"/>
            <a:ext cx="533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3. 어깨 구성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g15a427645e4_7_87"/>
          <p:cNvSpPr txBox="1"/>
          <p:nvPr/>
        </p:nvSpPr>
        <p:spPr>
          <a:xfrm>
            <a:off x="699700" y="954225"/>
            <a:ext cx="533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1) 3D 모델링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g15a427645e4_7_87"/>
          <p:cNvSpPr txBox="1"/>
          <p:nvPr/>
        </p:nvSpPr>
        <p:spPr>
          <a:xfrm>
            <a:off x="699700" y="3664125"/>
            <a:ext cx="533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2) 3D 프린터 출력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g15a427645e4_7_87"/>
          <p:cNvSpPr/>
          <p:nvPr/>
        </p:nvSpPr>
        <p:spPr>
          <a:xfrm>
            <a:off x="8532575" y="2116000"/>
            <a:ext cx="481200" cy="45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15a427645e4_7_87"/>
          <p:cNvSpPr/>
          <p:nvPr/>
        </p:nvSpPr>
        <p:spPr>
          <a:xfrm>
            <a:off x="8571175" y="4825900"/>
            <a:ext cx="481200" cy="45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g15a427645e4_7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00" y="1431475"/>
            <a:ext cx="2413274" cy="1867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2" name="Google Shape;232;g15a427645e4_7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525" y="1431475"/>
            <a:ext cx="2413275" cy="1867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3" name="Google Shape;233;g15a427645e4_7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8050" y="1431475"/>
            <a:ext cx="2413275" cy="1867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4" name="Google Shape;234;g15a427645e4_7_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05025" y="1431475"/>
            <a:ext cx="2413275" cy="1867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5a427645e4_7_33"/>
          <p:cNvSpPr txBox="1"/>
          <p:nvPr/>
        </p:nvSpPr>
        <p:spPr>
          <a:xfrm>
            <a:off x="699700" y="859900"/>
            <a:ext cx="533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2-2. 다리 (하)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g15a427645e4_7_33"/>
          <p:cNvSpPr txBox="1"/>
          <p:nvPr/>
        </p:nvSpPr>
        <p:spPr>
          <a:xfrm>
            <a:off x="699700" y="1175200"/>
            <a:ext cx="533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1) 3D 모델링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g15a427645e4_7_33"/>
          <p:cNvSpPr txBox="1"/>
          <p:nvPr/>
        </p:nvSpPr>
        <p:spPr>
          <a:xfrm>
            <a:off x="699700" y="3664125"/>
            <a:ext cx="533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2) 3D 프린터 출력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g15a427645e4_7_33"/>
          <p:cNvSpPr/>
          <p:nvPr/>
        </p:nvSpPr>
        <p:spPr>
          <a:xfrm>
            <a:off x="5641544" y="1910310"/>
            <a:ext cx="481200" cy="45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15a427645e4_7_33"/>
          <p:cNvSpPr/>
          <p:nvPr/>
        </p:nvSpPr>
        <p:spPr>
          <a:xfrm>
            <a:off x="5641544" y="4453285"/>
            <a:ext cx="481200" cy="45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215;g15a427645e4_7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508" y="1560550"/>
            <a:ext cx="2110952" cy="1175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6" name="Google Shape;216;g15a427645e4_7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5784" y="1260100"/>
            <a:ext cx="2294031" cy="1853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8" name="Google Shape;218;g15a427645e4_7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749" y="4138600"/>
            <a:ext cx="2110951" cy="1175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9" name="Google Shape;219;g15a427645e4_7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018" y="3572435"/>
            <a:ext cx="2294032" cy="185314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0" name="Google Shape;220;g15a427645e4_7_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750" y="1575400"/>
            <a:ext cx="2110952" cy="1175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1" name="Google Shape;221;g15a427645e4_7_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5750" y="4103525"/>
            <a:ext cx="2110951" cy="1175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5E1F2EC-A058-3D24-6B01-5BA61B2C9E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4363" y="1260100"/>
            <a:ext cx="2987897" cy="41654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 txBox="1"/>
          <p:nvPr/>
        </p:nvSpPr>
        <p:spPr>
          <a:xfrm>
            <a:off x="275208" y="266330"/>
            <a:ext cx="3258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161" name="Google Shape;161;p5"/>
          <p:cNvSpPr txBox="1"/>
          <p:nvPr/>
        </p:nvSpPr>
        <p:spPr>
          <a:xfrm>
            <a:off x="275208" y="1016651"/>
            <a:ext cx="6094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구성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3533313" y="516142"/>
            <a:ext cx="6094520" cy="39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※ 최대한 자세하게 기술 / 14page 이내로 작성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381739" y="2148396"/>
            <a:ext cx="30450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4족 보행 – 기구물 설계</a:t>
            </a:r>
            <a:endParaRPr/>
          </a:p>
        </p:txBody>
      </p:sp>
      <p:pic>
        <p:nvPicPr>
          <p:cNvPr id="164" name="Google Shape;16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300" y="3126245"/>
            <a:ext cx="3593999" cy="269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275" y="3101725"/>
            <a:ext cx="3659458" cy="274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5"/>
          <p:cNvSpPr/>
          <p:nvPr/>
        </p:nvSpPr>
        <p:spPr>
          <a:xfrm>
            <a:off x="5219425" y="4163238"/>
            <a:ext cx="1226400" cy="68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5a427645e4_7_113"/>
          <p:cNvSpPr txBox="1"/>
          <p:nvPr/>
        </p:nvSpPr>
        <p:spPr>
          <a:xfrm>
            <a:off x="547300" y="499975"/>
            <a:ext cx="533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4. 커버 구성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g15a427645e4_7_113"/>
          <p:cNvSpPr txBox="1"/>
          <p:nvPr/>
        </p:nvSpPr>
        <p:spPr>
          <a:xfrm>
            <a:off x="699700" y="954225"/>
            <a:ext cx="533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1) 3D 모델링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g15a427645e4_7_113"/>
          <p:cNvSpPr txBox="1"/>
          <p:nvPr/>
        </p:nvSpPr>
        <p:spPr>
          <a:xfrm>
            <a:off x="699700" y="3664125"/>
            <a:ext cx="533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2) 3D 프린터 출력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g15a427645e4_7_113"/>
          <p:cNvSpPr/>
          <p:nvPr/>
        </p:nvSpPr>
        <p:spPr>
          <a:xfrm>
            <a:off x="8532575" y="2116000"/>
            <a:ext cx="481200" cy="45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15a427645e4_7_113"/>
          <p:cNvSpPr/>
          <p:nvPr/>
        </p:nvSpPr>
        <p:spPr>
          <a:xfrm>
            <a:off x="8571175" y="4825900"/>
            <a:ext cx="481200" cy="45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" name="Google Shape;244;g15a427645e4_7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00" y="4064325"/>
            <a:ext cx="2413274" cy="186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5a427645e4_7_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525" y="4064325"/>
            <a:ext cx="2413274" cy="186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5a427645e4_7_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7350" y="4064325"/>
            <a:ext cx="2413274" cy="186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5a427645e4_7_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85725" y="4064325"/>
            <a:ext cx="2413274" cy="186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5a427645e4_7_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700" y="1339900"/>
            <a:ext cx="2413274" cy="18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5a427645e4_7_1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23525" y="1339900"/>
            <a:ext cx="2413275" cy="186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5a427645e4_7_1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47350" y="1354425"/>
            <a:ext cx="2413276" cy="18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5a427645e4_7_1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85725" y="1354425"/>
            <a:ext cx="2413275" cy="186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81;p7">
            <a:extLst>
              <a:ext uri="{FF2B5EF4-FFF2-40B4-BE49-F238E27FC236}">
                <a16:creationId xmlns:a16="http://schemas.microsoft.com/office/drawing/2014/main" id="{E4D2DF12-542B-6BA1-F169-874C47A7681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630" y="2456924"/>
            <a:ext cx="5130811" cy="29311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0;p5">
            <a:extLst>
              <a:ext uri="{FF2B5EF4-FFF2-40B4-BE49-F238E27FC236}">
                <a16:creationId xmlns:a16="http://schemas.microsoft.com/office/drawing/2014/main" id="{CADCECB4-22E3-34A8-3B84-A5899D973815}"/>
              </a:ext>
            </a:extLst>
          </p:cNvPr>
          <p:cNvSpPr txBox="1"/>
          <p:nvPr/>
        </p:nvSpPr>
        <p:spPr>
          <a:xfrm>
            <a:off x="354225" y="322266"/>
            <a:ext cx="539762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r>
              <a:rPr lang="en-US" alt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제어파트</a:t>
            </a:r>
            <a:r>
              <a:rPr lang="en-US" alt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00FBC-8B45-0444-63A6-00713078E3C9}"/>
              </a:ext>
            </a:extLst>
          </p:cNvPr>
          <p:cNvSpPr txBox="1"/>
          <p:nvPr/>
        </p:nvSpPr>
        <p:spPr>
          <a:xfrm>
            <a:off x="487630" y="2045626"/>
            <a:ext cx="460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전기 전자 제어파트 모듈 구성도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1A32E7-F72F-A5BB-FA37-040D179DBE1D}"/>
              </a:ext>
            </a:extLst>
          </p:cNvPr>
          <p:cNvSpPr txBox="1"/>
          <p:nvPr/>
        </p:nvSpPr>
        <p:spPr>
          <a:xfrm>
            <a:off x="487630" y="1251074"/>
            <a:ext cx="9482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로봇개</a:t>
            </a:r>
            <a:r>
              <a:rPr lang="ko-KR" altLang="en-US" dirty="0"/>
              <a:t> 동작을 제어하기 위한 </a:t>
            </a:r>
            <a:r>
              <a:rPr lang="ko-KR" altLang="en-US" dirty="0" err="1"/>
              <a:t>아두이노</a:t>
            </a:r>
            <a:r>
              <a:rPr lang="ko-KR" altLang="en-US" dirty="0"/>
              <a:t> 마이크로 프로세서 및 모터 </a:t>
            </a:r>
            <a:r>
              <a:rPr lang="en-US" altLang="ko-KR" dirty="0"/>
              <a:t>PWM </a:t>
            </a:r>
            <a:r>
              <a:rPr lang="ko-KR" altLang="en-US" dirty="0"/>
              <a:t>발생 보드</a:t>
            </a:r>
          </a:p>
        </p:txBody>
      </p:sp>
      <p:sp>
        <p:nvSpPr>
          <p:cNvPr id="8" name="Google Shape;257;g15a427645e4_7_131">
            <a:extLst>
              <a:ext uri="{FF2B5EF4-FFF2-40B4-BE49-F238E27FC236}">
                <a16:creationId xmlns:a16="http://schemas.microsoft.com/office/drawing/2014/main" id="{B04D6AF1-738F-8BF8-4D73-F24B5ACAC167}"/>
              </a:ext>
            </a:extLst>
          </p:cNvPr>
          <p:cNvSpPr txBox="1"/>
          <p:nvPr/>
        </p:nvSpPr>
        <p:spPr>
          <a:xfrm>
            <a:off x="6299313" y="1583401"/>
            <a:ext cx="172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1) 아두이노UNO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Google Shape;259;g15a427645e4_7_131">
            <a:extLst>
              <a:ext uri="{FF2B5EF4-FFF2-40B4-BE49-F238E27FC236}">
                <a16:creationId xmlns:a16="http://schemas.microsoft.com/office/drawing/2014/main" id="{AF50954F-AB8C-57E6-DD09-C981DA80FB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313" y="2045626"/>
            <a:ext cx="2160225" cy="1989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" name="Google Shape;258;g15a427645e4_7_131">
            <a:extLst>
              <a:ext uri="{FF2B5EF4-FFF2-40B4-BE49-F238E27FC236}">
                <a16:creationId xmlns:a16="http://schemas.microsoft.com/office/drawing/2014/main" id="{C77189ED-7FE1-1AD4-92FC-AFEC5252262F}"/>
              </a:ext>
            </a:extLst>
          </p:cNvPr>
          <p:cNvSpPr txBox="1"/>
          <p:nvPr/>
        </p:nvSpPr>
        <p:spPr>
          <a:xfrm>
            <a:off x="6299313" y="4136771"/>
            <a:ext cx="172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2) 서보드라이버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" name="Google Shape;260;g15a427645e4_7_131">
            <a:extLst>
              <a:ext uri="{FF2B5EF4-FFF2-40B4-BE49-F238E27FC236}">
                <a16:creationId xmlns:a16="http://schemas.microsoft.com/office/drawing/2014/main" id="{4BD4C373-C525-5CAF-0C01-5440915407E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9313" y="4598996"/>
            <a:ext cx="2045250" cy="1989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E5F50E8-FFB2-EE75-457F-0DD518569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116" y="4536971"/>
            <a:ext cx="3099188" cy="15661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6246916-39E3-851C-1CFD-FBB0567D6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3188" y="1983601"/>
            <a:ext cx="1942146" cy="208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73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5f431b14b2_3_0"/>
          <p:cNvSpPr txBox="1"/>
          <p:nvPr/>
        </p:nvSpPr>
        <p:spPr>
          <a:xfrm>
            <a:off x="547300" y="499975"/>
            <a:ext cx="533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5. 전자 장비 구성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g15f431b14b2_3_0"/>
          <p:cNvSpPr txBox="1"/>
          <p:nvPr/>
        </p:nvSpPr>
        <p:spPr>
          <a:xfrm>
            <a:off x="688625" y="962200"/>
            <a:ext cx="172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3) 서보모터(SG90)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0" name="Google Shape;270;g15f431b14b2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25" y="1362400"/>
            <a:ext cx="2045250" cy="1989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aphicFrame>
        <p:nvGraphicFramePr>
          <p:cNvPr id="271" name="Google Shape;271;g15f431b14b2_3_0"/>
          <p:cNvGraphicFramePr/>
          <p:nvPr/>
        </p:nvGraphicFramePr>
        <p:xfrm>
          <a:off x="2974700" y="1362400"/>
          <a:ext cx="3392000" cy="3825210"/>
        </p:xfrm>
        <a:graphic>
          <a:graphicData uri="http://schemas.openxmlformats.org/drawingml/2006/table">
            <a:tbl>
              <a:tblPr>
                <a:noFill/>
                <a:tableStyleId>{95FE0339-4C5F-4EF6-9090-5CEBA2E5679B}</a:tableStyleId>
              </a:tblPr>
              <a:tblGrid>
                <a:gridCol w="16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목록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내용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모듈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아날로그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토크 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4.8V (1.80kg-cm))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속도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4.8V (0.10sec/60º)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무게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9.0g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크기 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23.1*12.2*29.0mm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모터 타입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3-pole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기어 타입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플라스틱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회전/지지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Bushing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회전 범위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180º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72" name="Google Shape;272;g15f431b14b2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0500" y="1362400"/>
            <a:ext cx="2045250" cy="19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15f431b14b2_3_0"/>
          <p:cNvSpPr txBox="1"/>
          <p:nvPr/>
        </p:nvSpPr>
        <p:spPr>
          <a:xfrm>
            <a:off x="6570500" y="962200"/>
            <a:ext cx="26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4) ZM186501P-3000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4" name="Google Shape;274;g15f431b14b2_3_0"/>
          <p:cNvGraphicFramePr/>
          <p:nvPr/>
        </p:nvGraphicFramePr>
        <p:xfrm>
          <a:off x="8819550" y="1362400"/>
          <a:ext cx="2258250" cy="1158210"/>
        </p:xfrm>
        <a:graphic>
          <a:graphicData uri="http://schemas.openxmlformats.org/drawingml/2006/table">
            <a:tbl>
              <a:tblPr>
                <a:noFill/>
                <a:tableStyleId>{95FE0339-4C5F-4EF6-9090-5CEBA2E5679B}</a:tableStyleId>
              </a:tblPr>
              <a:tblGrid>
                <a:gridCol w="112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목록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내용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전압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3.6V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전류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2950mAh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DB3FE-BB4D-D827-3B8F-5BCF6187C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D2BA3A-1D98-D24F-DFAA-883AAE60C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579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"/>
          <p:cNvSpPr txBox="1"/>
          <p:nvPr/>
        </p:nvSpPr>
        <p:spPr>
          <a:xfrm>
            <a:off x="348448" y="823884"/>
            <a:ext cx="6094520" cy="700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기능 (제어 방법 등 서술)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7"/>
          <p:cNvSpPr txBox="1"/>
          <p:nvPr/>
        </p:nvSpPr>
        <p:spPr>
          <a:xfrm>
            <a:off x="275208" y="266330"/>
            <a:ext cx="3258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281" name="Google Shape;281;p7"/>
          <p:cNvSpPr txBox="1"/>
          <p:nvPr/>
        </p:nvSpPr>
        <p:spPr>
          <a:xfrm>
            <a:off x="421743" y="1650864"/>
            <a:ext cx="965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로봇개의 각 다리 관절에 있는 모터 신호를 통하여 </a:t>
            </a:r>
            <a:r>
              <a:rPr lang="ko-KR" sz="1800" dirty="0" err="1">
                <a:latin typeface="Malgun Gothic"/>
                <a:ea typeface="Malgun Gothic"/>
                <a:cs typeface="Malgun Gothic"/>
                <a:sym typeface="Malgun Gothic"/>
              </a:rPr>
              <a:t>H</a:t>
            </a: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sz="1800" dirty="0" err="1">
                <a:latin typeface="Malgun Gothic"/>
                <a:ea typeface="Malgun Gothic"/>
                <a:cs typeface="Malgun Gothic"/>
                <a:sym typeface="Malgun Gothic"/>
              </a:rPr>
              <a:t>W</a:t>
            </a: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dirty="0" err="1">
                <a:latin typeface="Malgun Gothic"/>
                <a:ea typeface="Malgun Gothic"/>
                <a:cs typeface="Malgun Gothic"/>
                <a:sym typeface="Malgun Gothic"/>
              </a:rPr>
              <a:t>기구물</a:t>
            </a: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 동작을 제어한다.</a:t>
            </a:r>
            <a:endParaRPr sz="18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7"/>
          <p:cNvSpPr txBox="1"/>
          <p:nvPr/>
        </p:nvSpPr>
        <p:spPr>
          <a:xfrm>
            <a:off x="528275" y="2571450"/>
            <a:ext cx="2603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외부 모터 보드 사용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7"/>
          <p:cNvSpPr/>
          <p:nvPr/>
        </p:nvSpPr>
        <p:spPr>
          <a:xfrm>
            <a:off x="632025" y="3131850"/>
            <a:ext cx="414900" cy="26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"/>
          <p:cNvSpPr txBox="1"/>
          <p:nvPr/>
        </p:nvSpPr>
        <p:spPr>
          <a:xfrm>
            <a:off x="1095725" y="3063900"/>
            <a:ext cx="48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3set * 4개 서보모터를 구동할 수 있는 보드 사용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5" name="Google Shape;28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976" y="3612160"/>
            <a:ext cx="2730250" cy="110916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7"/>
          <p:cNvSpPr txBox="1"/>
          <p:nvPr/>
        </p:nvSpPr>
        <p:spPr>
          <a:xfrm>
            <a:off x="6169425" y="2975575"/>
            <a:ext cx="11658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아두이노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7"/>
          <p:cNvSpPr txBox="1"/>
          <p:nvPr/>
        </p:nvSpPr>
        <p:spPr>
          <a:xfrm>
            <a:off x="8057550" y="2975575"/>
            <a:ext cx="11658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모터보드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7"/>
          <p:cNvSpPr txBox="1"/>
          <p:nvPr/>
        </p:nvSpPr>
        <p:spPr>
          <a:xfrm>
            <a:off x="11105975" y="2975575"/>
            <a:ext cx="6762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9" name="Google Shape;28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5113" y="2771600"/>
            <a:ext cx="1059100" cy="20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7"/>
          <p:cNvSpPr txBox="1"/>
          <p:nvPr/>
        </p:nvSpPr>
        <p:spPr>
          <a:xfrm>
            <a:off x="9678675" y="2495175"/>
            <a:ext cx="9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PWM 신호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7"/>
          <p:cNvSpPr txBox="1"/>
          <p:nvPr/>
        </p:nvSpPr>
        <p:spPr>
          <a:xfrm>
            <a:off x="9678675" y="3703775"/>
            <a:ext cx="9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각도 제어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2" name="Google Shape;292;p7"/>
          <p:cNvCxnSpPr>
            <a:stCxn id="286" idx="3"/>
            <a:endCxn id="287" idx="1"/>
          </p:cNvCxnSpPr>
          <p:nvPr/>
        </p:nvCxnSpPr>
        <p:spPr>
          <a:xfrm>
            <a:off x="7335225" y="3160225"/>
            <a:ext cx="72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3" name="Google Shape;293;p7"/>
          <p:cNvCxnSpPr>
            <a:endCxn id="288" idx="1"/>
          </p:cNvCxnSpPr>
          <p:nvPr/>
        </p:nvCxnSpPr>
        <p:spPr>
          <a:xfrm>
            <a:off x="9223475" y="3160225"/>
            <a:ext cx="188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4" name="Google Shape;294;p7"/>
          <p:cNvSpPr/>
          <p:nvPr/>
        </p:nvSpPr>
        <p:spPr>
          <a:xfrm>
            <a:off x="9990063" y="3303575"/>
            <a:ext cx="349200" cy="400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7"/>
          <p:cNvSpPr txBox="1"/>
          <p:nvPr/>
        </p:nvSpPr>
        <p:spPr>
          <a:xfrm>
            <a:off x="6026025" y="5200900"/>
            <a:ext cx="14526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안드로이드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6" name="Google Shape;296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2825" y="3937062"/>
            <a:ext cx="633300" cy="577333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7"/>
          <p:cNvSpPr txBox="1"/>
          <p:nvPr/>
        </p:nvSpPr>
        <p:spPr>
          <a:xfrm>
            <a:off x="6953475" y="3662088"/>
            <a:ext cx="9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Bluetooth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7"/>
          <p:cNvSpPr txBox="1"/>
          <p:nvPr/>
        </p:nvSpPr>
        <p:spPr>
          <a:xfrm>
            <a:off x="6821325" y="4514388"/>
            <a:ext cx="123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명령 신호 전달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9" name="Google Shape;299;p7"/>
          <p:cNvCxnSpPr>
            <a:stCxn id="295" idx="0"/>
            <a:endCxn id="286" idx="2"/>
          </p:cNvCxnSpPr>
          <p:nvPr/>
        </p:nvCxnSpPr>
        <p:spPr>
          <a:xfrm rot="10800000">
            <a:off x="6752325" y="3344800"/>
            <a:ext cx="0" cy="18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7"/>
          <p:cNvCxnSpPr/>
          <p:nvPr/>
        </p:nvCxnSpPr>
        <p:spPr>
          <a:xfrm>
            <a:off x="5612800" y="2490400"/>
            <a:ext cx="0" cy="308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96D1CBB-C26C-CFA2-AB1D-F1476EABFBCF}"/>
              </a:ext>
            </a:extLst>
          </p:cNvPr>
          <p:cNvSpPr/>
          <p:nvPr/>
        </p:nvSpPr>
        <p:spPr>
          <a:xfrm>
            <a:off x="1403445" y="4377513"/>
            <a:ext cx="2611937" cy="369300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Google Shape;270;g15f431b14b2_3_0">
            <a:extLst>
              <a:ext uri="{FF2B5EF4-FFF2-40B4-BE49-F238E27FC236}">
                <a16:creationId xmlns:a16="http://schemas.microsoft.com/office/drawing/2014/main" id="{C335B851-2A6D-A940-0404-58FB48EF261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136" y="5163799"/>
            <a:ext cx="835578" cy="8128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" name="Google Shape;270;g15f431b14b2_3_0">
            <a:extLst>
              <a:ext uri="{FF2B5EF4-FFF2-40B4-BE49-F238E27FC236}">
                <a16:creationId xmlns:a16="http://schemas.microsoft.com/office/drawing/2014/main" id="{3B78E60D-3015-CF12-B356-6473D7DEE95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3224" y="5163799"/>
            <a:ext cx="835578" cy="8128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" name="Google Shape;270;g15f431b14b2_3_0">
            <a:extLst>
              <a:ext uri="{FF2B5EF4-FFF2-40B4-BE49-F238E27FC236}">
                <a16:creationId xmlns:a16="http://schemas.microsoft.com/office/drawing/2014/main" id="{7310416F-329C-09F0-3F04-8E25C008B4B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5501" y="5156342"/>
            <a:ext cx="835578" cy="8128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EDFBD7-BA16-1681-3480-FEC3A57FC1EB}"/>
              </a:ext>
            </a:extLst>
          </p:cNvPr>
          <p:cNvSpPr txBox="1"/>
          <p:nvPr/>
        </p:nvSpPr>
        <p:spPr>
          <a:xfrm>
            <a:off x="2835100" y="5661367"/>
            <a:ext cx="835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FC7162-60DD-FCB2-833A-D5B738473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9425" y="2473712"/>
            <a:ext cx="488826" cy="452784"/>
          </a:xfrm>
          <a:prstGeom prst="rect">
            <a:avLst/>
          </a:prstGeom>
        </p:spPr>
      </p:pic>
      <p:pic>
        <p:nvPicPr>
          <p:cNvPr id="9" name="Google Shape;285;p7">
            <a:extLst>
              <a:ext uri="{FF2B5EF4-FFF2-40B4-BE49-F238E27FC236}">
                <a16:creationId xmlns:a16="http://schemas.microsoft.com/office/drawing/2014/main" id="{BB1B7C6E-FEBA-B160-BE3E-49A162D985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7550" y="2551500"/>
            <a:ext cx="770400" cy="3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70;g15f431b14b2_3_0">
            <a:extLst>
              <a:ext uri="{FF2B5EF4-FFF2-40B4-BE49-F238E27FC236}">
                <a16:creationId xmlns:a16="http://schemas.microsoft.com/office/drawing/2014/main" id="{F10B7B44-BE8B-3C9D-E9F0-87668C60C8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63213" y="3504275"/>
            <a:ext cx="555311" cy="5401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/>
        </p:nvSpPr>
        <p:spPr>
          <a:xfrm>
            <a:off x="275208" y="266330"/>
            <a:ext cx="27520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개발개요</a:t>
            </a:r>
            <a:endParaRPr/>
          </a:p>
        </p:txBody>
      </p:sp>
      <p:sp>
        <p:nvSpPr>
          <p:cNvPr id="96" name="Google Shape;96;p2"/>
          <p:cNvSpPr txBox="1"/>
          <p:nvPr/>
        </p:nvSpPr>
        <p:spPr>
          <a:xfrm>
            <a:off x="275208" y="774792"/>
            <a:ext cx="6094520" cy="48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목표</a:t>
            </a:r>
            <a:r>
              <a:rPr lang="ko-KR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/ 개발 목표를 명확하게 제시한다.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200" y="1811175"/>
            <a:ext cx="8362899" cy="475292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518825" y="1471600"/>
            <a:ext cx="111030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아두이노를 통해 작성된 동작코드는 오픈소스로 공개된다.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블루투스 모듈을 사용하여 모바일로 원격 동작제어를 한다.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"/>
          <p:cNvSpPr txBox="1"/>
          <p:nvPr/>
        </p:nvSpPr>
        <p:spPr>
          <a:xfrm>
            <a:off x="5149041" y="1883730"/>
            <a:ext cx="331830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12개의 모터 연결 및 구조</a:t>
            </a:r>
            <a:r>
              <a:rPr lang="en-US" alt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endParaRPr dirty="0"/>
          </a:p>
        </p:txBody>
      </p:sp>
      <p:pic>
        <p:nvPicPr>
          <p:cNvPr id="306" name="Google Shape;30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526901" y="1837966"/>
            <a:ext cx="3487792" cy="4650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0521" y="2419267"/>
            <a:ext cx="1952332" cy="1790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"/>
          <p:cNvPicPr preferRelativeResize="0"/>
          <p:nvPr/>
        </p:nvPicPr>
        <p:blipFill rotWithShape="1">
          <a:blip r:embed="rId5">
            <a:alphaModFix/>
          </a:blip>
          <a:srcRect t="45018"/>
          <a:stretch/>
        </p:blipFill>
        <p:spPr>
          <a:xfrm>
            <a:off x="9090521" y="4361880"/>
            <a:ext cx="2023275" cy="12073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79;p7">
            <a:extLst>
              <a:ext uri="{FF2B5EF4-FFF2-40B4-BE49-F238E27FC236}">
                <a16:creationId xmlns:a16="http://schemas.microsoft.com/office/drawing/2014/main" id="{9B659496-7B83-640B-D432-A948893A078A}"/>
              </a:ext>
            </a:extLst>
          </p:cNvPr>
          <p:cNvSpPr txBox="1"/>
          <p:nvPr/>
        </p:nvSpPr>
        <p:spPr>
          <a:xfrm>
            <a:off x="526002" y="740415"/>
            <a:ext cx="6094520" cy="700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기능 (제어 방법 등 서술)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80;p7">
            <a:extLst>
              <a:ext uri="{FF2B5EF4-FFF2-40B4-BE49-F238E27FC236}">
                <a16:creationId xmlns:a16="http://schemas.microsoft.com/office/drawing/2014/main" id="{0A5305C6-6B70-9B5E-EE97-0997F4D338CC}"/>
              </a:ext>
            </a:extLst>
          </p:cNvPr>
          <p:cNvSpPr txBox="1"/>
          <p:nvPr/>
        </p:nvSpPr>
        <p:spPr>
          <a:xfrm>
            <a:off x="452762" y="182861"/>
            <a:ext cx="3258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86212D0-E145-A37B-7567-11894D8D3883}"/>
              </a:ext>
            </a:extLst>
          </p:cNvPr>
          <p:cNvSpPr/>
          <p:nvPr/>
        </p:nvSpPr>
        <p:spPr>
          <a:xfrm>
            <a:off x="4620254" y="2220550"/>
            <a:ext cx="1057575" cy="10575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715F26B-8811-899F-13AF-84393880BA0F}"/>
              </a:ext>
            </a:extLst>
          </p:cNvPr>
          <p:cNvSpPr/>
          <p:nvPr/>
        </p:nvSpPr>
        <p:spPr>
          <a:xfrm>
            <a:off x="6965439" y="2780511"/>
            <a:ext cx="1057575" cy="10575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D7C1F75-7264-6388-E901-EDEE93078DBE}"/>
              </a:ext>
            </a:extLst>
          </p:cNvPr>
          <p:cNvSpPr/>
          <p:nvPr/>
        </p:nvSpPr>
        <p:spPr>
          <a:xfrm>
            <a:off x="7055695" y="4766859"/>
            <a:ext cx="1057575" cy="10575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1EB6968-BB26-620A-036D-B59DAD7B1745}"/>
              </a:ext>
            </a:extLst>
          </p:cNvPr>
          <p:cNvSpPr/>
          <p:nvPr/>
        </p:nvSpPr>
        <p:spPr>
          <a:xfrm>
            <a:off x="4322852" y="5048201"/>
            <a:ext cx="1057575" cy="105757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06CC4E-C7BA-CDB9-1997-CF796A63F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717" y="2457722"/>
            <a:ext cx="2442525" cy="34051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8E308C-8377-C73C-3CAA-6419147F6C0A}"/>
              </a:ext>
            </a:extLst>
          </p:cNvPr>
          <p:cNvSpPr txBox="1"/>
          <p:nvPr/>
        </p:nvSpPr>
        <p:spPr>
          <a:xfrm>
            <a:off x="526002" y="2055843"/>
            <a:ext cx="40942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다리마다 </a:t>
            </a: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개의 모터를 연결하여 한조를 이룸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1B5EA90-6DCA-8410-6885-81C97539E784}"/>
              </a:ext>
            </a:extLst>
          </p:cNvPr>
          <p:cNvSpPr/>
          <p:nvPr/>
        </p:nvSpPr>
        <p:spPr>
          <a:xfrm>
            <a:off x="632600" y="2649159"/>
            <a:ext cx="859743" cy="8597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1294470-F7D2-4221-3B06-41D6B1DC9E95}"/>
              </a:ext>
            </a:extLst>
          </p:cNvPr>
          <p:cNvSpPr/>
          <p:nvPr/>
        </p:nvSpPr>
        <p:spPr>
          <a:xfrm>
            <a:off x="1297064" y="3600403"/>
            <a:ext cx="859743" cy="8597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D054B6C-54AB-C2B8-8CB6-43729E64723E}"/>
              </a:ext>
            </a:extLst>
          </p:cNvPr>
          <p:cNvSpPr/>
          <p:nvPr/>
        </p:nvSpPr>
        <p:spPr>
          <a:xfrm>
            <a:off x="2171995" y="4009592"/>
            <a:ext cx="859743" cy="8597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8"/>
          <p:cNvSpPr txBox="1"/>
          <p:nvPr/>
        </p:nvSpPr>
        <p:spPr>
          <a:xfrm>
            <a:off x="275208" y="266330"/>
            <a:ext cx="3258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314" name="Google Shape;314;p8"/>
          <p:cNvSpPr txBox="1"/>
          <p:nvPr/>
        </p:nvSpPr>
        <p:spPr>
          <a:xfrm>
            <a:off x="275208" y="1053768"/>
            <a:ext cx="6094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구성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8"/>
          <p:cNvSpPr txBox="1"/>
          <p:nvPr/>
        </p:nvSpPr>
        <p:spPr>
          <a:xfrm>
            <a:off x="3910907" y="2374735"/>
            <a:ext cx="11658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아두이노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8"/>
          <p:cNvSpPr txBox="1"/>
          <p:nvPr/>
        </p:nvSpPr>
        <p:spPr>
          <a:xfrm>
            <a:off x="6729694" y="5117117"/>
            <a:ext cx="11658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모터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8"/>
          <p:cNvSpPr txBox="1"/>
          <p:nvPr/>
        </p:nvSpPr>
        <p:spPr>
          <a:xfrm>
            <a:off x="3573117" y="5422648"/>
            <a:ext cx="16629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블루투스통신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8"/>
          <p:cNvSpPr txBox="1"/>
          <p:nvPr/>
        </p:nvSpPr>
        <p:spPr>
          <a:xfrm>
            <a:off x="8649805" y="4053623"/>
            <a:ext cx="3106800" cy="6465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서보드라이버</a:t>
            </a: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(라이브러리)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Adafruit_PWMServoDriver.h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3" name="Google Shape;32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2988" y="2938385"/>
            <a:ext cx="1741630" cy="14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8279" y="4858101"/>
            <a:ext cx="2517024" cy="14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001" y="3904605"/>
            <a:ext cx="991800" cy="5971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8"/>
          <p:cNvCxnSpPr>
            <a:cxnSpLocks/>
            <a:stCxn id="321" idx="0"/>
            <a:endCxn id="323" idx="2"/>
          </p:cNvCxnSpPr>
          <p:nvPr/>
        </p:nvCxnSpPr>
        <p:spPr>
          <a:xfrm rot="5400000" flipH="1" flipV="1">
            <a:off x="3919354" y="4848199"/>
            <a:ext cx="1059663" cy="892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8"/>
          <p:cNvCxnSpPr>
            <a:cxnSpLocks/>
            <a:stCxn id="334" idx="2"/>
            <a:endCxn id="319" idx="0"/>
          </p:cNvCxnSpPr>
          <p:nvPr/>
        </p:nvCxnSpPr>
        <p:spPr>
          <a:xfrm rot="5400000">
            <a:off x="6844724" y="4436678"/>
            <a:ext cx="1148310" cy="21256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2" name="Google Shape;33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1994" y="4518867"/>
            <a:ext cx="633300" cy="5773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8"/>
          <p:cNvCxnSpPr>
            <a:cxnSpLocks/>
            <a:stCxn id="334" idx="3"/>
            <a:endCxn id="322" idx="0"/>
          </p:cNvCxnSpPr>
          <p:nvPr/>
        </p:nvCxnSpPr>
        <p:spPr>
          <a:xfrm>
            <a:off x="8320632" y="3645645"/>
            <a:ext cx="1882573" cy="407978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4" name="Google Shape;334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9694" y="3322482"/>
            <a:ext cx="1590938" cy="6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478;g15a427645e4_0_31">
            <a:extLst>
              <a:ext uri="{FF2B5EF4-FFF2-40B4-BE49-F238E27FC236}">
                <a16:creationId xmlns:a16="http://schemas.microsoft.com/office/drawing/2014/main" id="{2A165925-71A0-6EFA-6260-02308446779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390" y="2874583"/>
            <a:ext cx="1829425" cy="1542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3423DE1-69D2-1119-8FBD-2756163C5CA8}"/>
              </a:ext>
            </a:extLst>
          </p:cNvPr>
          <p:cNvCxnSpPr>
            <a:stCxn id="2" idx="3"/>
            <a:endCxn id="323" idx="1"/>
          </p:cNvCxnSpPr>
          <p:nvPr/>
        </p:nvCxnSpPr>
        <p:spPr>
          <a:xfrm>
            <a:off x="2168815" y="3645646"/>
            <a:ext cx="1454173" cy="5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16;p8">
            <a:extLst>
              <a:ext uri="{FF2B5EF4-FFF2-40B4-BE49-F238E27FC236}">
                <a16:creationId xmlns:a16="http://schemas.microsoft.com/office/drawing/2014/main" id="{F9C10255-F03C-7009-78D5-00C5D996DEC8}"/>
              </a:ext>
            </a:extLst>
          </p:cNvPr>
          <p:cNvSpPr txBox="1"/>
          <p:nvPr/>
        </p:nvSpPr>
        <p:spPr>
          <a:xfrm>
            <a:off x="706868" y="2326553"/>
            <a:ext cx="11658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통신파트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76206-C9CB-B155-2DF4-487C06555E7C}"/>
              </a:ext>
            </a:extLst>
          </p:cNvPr>
          <p:cNvSpPr txBox="1"/>
          <p:nvPr/>
        </p:nvSpPr>
        <p:spPr>
          <a:xfrm>
            <a:off x="2271258" y="3276744"/>
            <a:ext cx="1165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시리얼통신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52D0CEC-4D74-A710-BC66-4D2C1AD9AC01}"/>
              </a:ext>
            </a:extLst>
          </p:cNvPr>
          <p:cNvCxnSpPr>
            <a:stCxn id="323" idx="3"/>
            <a:endCxn id="334" idx="1"/>
          </p:cNvCxnSpPr>
          <p:nvPr/>
        </p:nvCxnSpPr>
        <p:spPr>
          <a:xfrm flipV="1">
            <a:off x="5364618" y="3645645"/>
            <a:ext cx="1365076" cy="5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5E4EC8-C9D4-422E-6DE5-1227164FF039}"/>
              </a:ext>
            </a:extLst>
          </p:cNvPr>
          <p:cNvSpPr txBox="1"/>
          <p:nvPr/>
        </p:nvSpPr>
        <p:spPr>
          <a:xfrm>
            <a:off x="5582642" y="3278658"/>
            <a:ext cx="116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I2c</a:t>
            </a:r>
            <a:r>
              <a:rPr lang="ko-KR" altLang="en-US" dirty="0"/>
              <a:t> 통신</a:t>
            </a:r>
          </a:p>
        </p:txBody>
      </p:sp>
      <p:sp>
        <p:nvSpPr>
          <p:cNvPr id="15" name="Google Shape;317;p8">
            <a:extLst>
              <a:ext uri="{FF2B5EF4-FFF2-40B4-BE49-F238E27FC236}">
                <a16:creationId xmlns:a16="http://schemas.microsoft.com/office/drawing/2014/main" id="{C8070E56-BAF3-C9C4-B4DE-BECB68DC63EF}"/>
              </a:ext>
            </a:extLst>
          </p:cNvPr>
          <p:cNvSpPr txBox="1"/>
          <p:nvPr/>
        </p:nvSpPr>
        <p:spPr>
          <a:xfrm>
            <a:off x="7048807" y="2269236"/>
            <a:ext cx="11658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제어파트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A301B1-9E59-6F1B-4F59-EB4CC5036840}"/>
              </a:ext>
            </a:extLst>
          </p:cNvPr>
          <p:cNvSpPr txBox="1"/>
          <p:nvPr/>
        </p:nvSpPr>
        <p:spPr>
          <a:xfrm>
            <a:off x="491034" y="1677189"/>
            <a:ext cx="9712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로봇개는 </a:t>
            </a:r>
            <a:r>
              <a:rPr lang="en-US" altLang="ko-KR" dirty="0"/>
              <a:t>2</a:t>
            </a:r>
            <a:r>
              <a:rPr lang="ko-KR" altLang="en-US" dirty="0"/>
              <a:t>가지 이상의 통신 제어 포트와 다중 모터를 제어하기 위한 전용 드라이버 보드를 이용합니다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47EA98-6DA8-C661-A92D-0601C273138C}"/>
              </a:ext>
            </a:extLst>
          </p:cNvPr>
          <p:cNvSpPr txBox="1"/>
          <p:nvPr/>
        </p:nvSpPr>
        <p:spPr>
          <a:xfrm>
            <a:off x="700876" y="4599274"/>
            <a:ext cx="121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디버깅용 통신기능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ED6131-DAB3-F560-8BCF-E95672BEA065}"/>
              </a:ext>
            </a:extLst>
          </p:cNvPr>
          <p:cNvSpPr txBox="1"/>
          <p:nvPr/>
        </p:nvSpPr>
        <p:spPr>
          <a:xfrm>
            <a:off x="3487512" y="5869775"/>
            <a:ext cx="2036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기능 제어용 통신 기능</a:t>
            </a:r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"/>
          <p:cNvSpPr/>
          <p:nvPr/>
        </p:nvSpPr>
        <p:spPr>
          <a:xfrm>
            <a:off x="858425" y="3991750"/>
            <a:ext cx="3771950" cy="229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9"/>
          <p:cNvSpPr/>
          <p:nvPr/>
        </p:nvSpPr>
        <p:spPr>
          <a:xfrm>
            <a:off x="858425" y="2047025"/>
            <a:ext cx="9949500" cy="1037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9"/>
          <p:cNvSpPr txBox="1"/>
          <p:nvPr/>
        </p:nvSpPr>
        <p:spPr>
          <a:xfrm>
            <a:off x="275208" y="266330"/>
            <a:ext cx="3258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342" name="Google Shape;342;p9"/>
          <p:cNvSpPr txBox="1"/>
          <p:nvPr/>
        </p:nvSpPr>
        <p:spPr>
          <a:xfrm>
            <a:off x="348447" y="979321"/>
            <a:ext cx="11290177" cy="700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설계도 </a:t>
            </a: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(흐름도 및 클래스 다이어그램 등 / 개발언어에 따라 선택)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9"/>
          <p:cNvSpPr txBox="1"/>
          <p:nvPr/>
        </p:nvSpPr>
        <p:spPr>
          <a:xfrm>
            <a:off x="1547025" y="1847025"/>
            <a:ext cx="1028400" cy="369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초기화</a:t>
            </a:r>
            <a:endParaRPr sz="1800"/>
          </a:p>
        </p:txBody>
      </p:sp>
      <p:sp>
        <p:nvSpPr>
          <p:cNvPr id="344" name="Google Shape;344;p9"/>
          <p:cNvSpPr txBox="1"/>
          <p:nvPr/>
        </p:nvSpPr>
        <p:spPr>
          <a:xfrm>
            <a:off x="2575425" y="2381225"/>
            <a:ext cx="13530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시리얼통신</a:t>
            </a:r>
            <a:endParaRPr sz="1800"/>
          </a:p>
        </p:txBody>
      </p:sp>
      <p:sp>
        <p:nvSpPr>
          <p:cNvPr id="345" name="Google Shape;345;p9"/>
          <p:cNvSpPr txBox="1"/>
          <p:nvPr/>
        </p:nvSpPr>
        <p:spPr>
          <a:xfrm>
            <a:off x="5071350" y="2381225"/>
            <a:ext cx="20253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모터보드 초기화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9"/>
          <p:cNvSpPr txBox="1"/>
          <p:nvPr/>
        </p:nvSpPr>
        <p:spPr>
          <a:xfrm>
            <a:off x="8239575" y="2381225"/>
            <a:ext cx="16842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초기동작 실행</a:t>
            </a:r>
            <a:endParaRPr sz="1800"/>
          </a:p>
        </p:txBody>
      </p:sp>
      <p:cxnSp>
        <p:nvCxnSpPr>
          <p:cNvPr id="347" name="Google Shape;347;p9"/>
          <p:cNvCxnSpPr>
            <a:stCxn id="344" idx="3"/>
            <a:endCxn id="345" idx="1"/>
          </p:cNvCxnSpPr>
          <p:nvPr/>
        </p:nvCxnSpPr>
        <p:spPr>
          <a:xfrm>
            <a:off x="3928425" y="2565875"/>
            <a:ext cx="1143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8" name="Google Shape;348;p9"/>
          <p:cNvCxnSpPr>
            <a:stCxn id="345" idx="3"/>
            <a:endCxn id="346" idx="1"/>
          </p:cNvCxnSpPr>
          <p:nvPr/>
        </p:nvCxnSpPr>
        <p:spPr>
          <a:xfrm>
            <a:off x="7096650" y="2565875"/>
            <a:ext cx="1143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9" name="Google Shape;349;p9"/>
          <p:cNvSpPr txBox="1"/>
          <p:nvPr/>
        </p:nvSpPr>
        <p:spPr>
          <a:xfrm>
            <a:off x="1160325" y="3810650"/>
            <a:ext cx="1801800" cy="369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동작(무한루프)</a:t>
            </a:r>
            <a:endParaRPr sz="1800"/>
          </a:p>
        </p:txBody>
      </p:sp>
      <p:cxnSp>
        <p:nvCxnSpPr>
          <p:cNvPr id="350" name="Google Shape;350;p9"/>
          <p:cNvCxnSpPr>
            <a:cxnSpLocks/>
            <a:stCxn id="340" idx="2"/>
            <a:endCxn id="349" idx="0"/>
          </p:cNvCxnSpPr>
          <p:nvPr/>
        </p:nvCxnSpPr>
        <p:spPr>
          <a:xfrm flipH="1">
            <a:off x="2061225" y="3084725"/>
            <a:ext cx="3771950" cy="7259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1" name="Google Shape;351;p9"/>
          <p:cNvSpPr txBox="1"/>
          <p:nvPr/>
        </p:nvSpPr>
        <p:spPr>
          <a:xfrm>
            <a:off x="1729025" y="4665550"/>
            <a:ext cx="22302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블루투스 명령 확인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p9"/>
          <p:cNvSpPr txBox="1"/>
          <p:nvPr/>
        </p:nvSpPr>
        <p:spPr>
          <a:xfrm>
            <a:off x="2212775" y="5553725"/>
            <a:ext cx="12627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동작 수행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3" name="Google Shape;353;p9"/>
          <p:cNvCxnSpPr>
            <a:stCxn id="351" idx="2"/>
            <a:endCxn id="352" idx="0"/>
          </p:cNvCxnSpPr>
          <p:nvPr/>
        </p:nvCxnSpPr>
        <p:spPr>
          <a:xfrm>
            <a:off x="2844125" y="5034850"/>
            <a:ext cx="0" cy="51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4" name="Google Shape;354;p9"/>
          <p:cNvSpPr txBox="1"/>
          <p:nvPr/>
        </p:nvSpPr>
        <p:spPr>
          <a:xfrm>
            <a:off x="5794296" y="4197989"/>
            <a:ext cx="1262700" cy="369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않기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9"/>
          <p:cNvSpPr txBox="1"/>
          <p:nvPr/>
        </p:nvSpPr>
        <p:spPr>
          <a:xfrm>
            <a:off x="8459275" y="5553725"/>
            <a:ext cx="18018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명령 대기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6" name="Google Shape;356;p9"/>
          <p:cNvCxnSpPr>
            <a:cxnSpLocks/>
            <a:stCxn id="352" idx="3"/>
            <a:endCxn id="3" idx="1"/>
          </p:cNvCxnSpPr>
          <p:nvPr/>
        </p:nvCxnSpPr>
        <p:spPr>
          <a:xfrm flipV="1">
            <a:off x="3475475" y="5098801"/>
            <a:ext cx="1913271" cy="63957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7" name="Google Shape;357;p9"/>
          <p:cNvCxnSpPr>
            <a:cxnSpLocks/>
            <a:stCxn id="3" idx="3"/>
            <a:endCxn id="355" idx="1"/>
          </p:cNvCxnSpPr>
          <p:nvPr/>
        </p:nvCxnSpPr>
        <p:spPr>
          <a:xfrm>
            <a:off x="7847860" y="5098801"/>
            <a:ext cx="611415" cy="63957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8" name="Google Shape;358;p9"/>
          <p:cNvCxnSpPr>
            <a:stCxn id="355" idx="0"/>
            <a:endCxn id="351" idx="3"/>
          </p:cNvCxnSpPr>
          <p:nvPr/>
        </p:nvCxnSpPr>
        <p:spPr>
          <a:xfrm rot="5400000" flipH="1">
            <a:off x="6307975" y="2501525"/>
            <a:ext cx="703500" cy="54009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01C9EE-E816-A246-4A50-5F47F40FAD09}"/>
              </a:ext>
            </a:extLst>
          </p:cNvPr>
          <p:cNvSpPr/>
          <p:nvPr/>
        </p:nvSpPr>
        <p:spPr>
          <a:xfrm>
            <a:off x="5388746" y="3915052"/>
            <a:ext cx="2459114" cy="236749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69368-20CA-6FB1-0735-E35ACA7B91DA}"/>
              </a:ext>
            </a:extLst>
          </p:cNvPr>
          <p:cNvSpPr txBox="1"/>
          <p:nvPr/>
        </p:nvSpPr>
        <p:spPr>
          <a:xfrm>
            <a:off x="5468645" y="3511302"/>
            <a:ext cx="1722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동작 기능 함수</a:t>
            </a:r>
          </a:p>
        </p:txBody>
      </p:sp>
      <p:sp>
        <p:nvSpPr>
          <p:cNvPr id="7" name="Google Shape;354;p9">
            <a:extLst>
              <a:ext uri="{FF2B5EF4-FFF2-40B4-BE49-F238E27FC236}">
                <a16:creationId xmlns:a16="http://schemas.microsoft.com/office/drawing/2014/main" id="{3BA180C7-A7C3-CC4F-3398-04734CD1F4DE}"/>
              </a:ext>
            </a:extLst>
          </p:cNvPr>
          <p:cNvSpPr txBox="1"/>
          <p:nvPr/>
        </p:nvSpPr>
        <p:spPr>
          <a:xfrm>
            <a:off x="5794296" y="4767850"/>
            <a:ext cx="1262700" cy="369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서기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54;p9">
            <a:extLst>
              <a:ext uri="{FF2B5EF4-FFF2-40B4-BE49-F238E27FC236}">
                <a16:creationId xmlns:a16="http://schemas.microsoft.com/office/drawing/2014/main" id="{A9B3749C-4815-2E73-D6D5-1919116B4EC4}"/>
              </a:ext>
            </a:extLst>
          </p:cNvPr>
          <p:cNvSpPr txBox="1"/>
          <p:nvPr/>
        </p:nvSpPr>
        <p:spPr>
          <a:xfrm>
            <a:off x="5818275" y="5337711"/>
            <a:ext cx="1262700" cy="369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걷기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1"/>
          <p:cNvSpPr txBox="1"/>
          <p:nvPr/>
        </p:nvSpPr>
        <p:spPr>
          <a:xfrm>
            <a:off x="275208" y="266330"/>
            <a:ext cx="3258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374" name="Google Shape;374;p11"/>
          <p:cNvSpPr txBox="1"/>
          <p:nvPr/>
        </p:nvSpPr>
        <p:spPr>
          <a:xfrm>
            <a:off x="275208" y="919800"/>
            <a:ext cx="6094520" cy="700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프로그램 사용법 (</a:t>
            </a:r>
            <a:r>
              <a:rPr lang="ko-KR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Interface</a:t>
            </a:r>
            <a:r>
              <a:rPr lang="ko-KR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476;g15a427645e4_0_31">
            <a:extLst>
              <a:ext uri="{FF2B5EF4-FFF2-40B4-BE49-F238E27FC236}">
                <a16:creationId xmlns:a16="http://schemas.microsoft.com/office/drawing/2014/main" id="{DCCF68D8-8A68-7384-B367-D8C34380EF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89" y="1904774"/>
            <a:ext cx="3092124" cy="4778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B7416D-F263-6E48-A938-E41E16F98D2F}"/>
              </a:ext>
            </a:extLst>
          </p:cNvPr>
          <p:cNvSpPr txBox="1"/>
          <p:nvPr/>
        </p:nvSpPr>
        <p:spPr>
          <a:xfrm>
            <a:off x="3906060" y="1904774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아드로이드</a:t>
            </a:r>
            <a:r>
              <a:rPr lang="ko-KR" altLang="en-US" dirty="0"/>
              <a:t> 스마트폰 어플을 통하여 로봇개의 동작을 제어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699722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7850" y="1172525"/>
            <a:ext cx="1478174" cy="3036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2"/>
          <p:cNvSpPr txBox="1"/>
          <p:nvPr/>
        </p:nvSpPr>
        <p:spPr>
          <a:xfrm>
            <a:off x="1565900" y="2141350"/>
            <a:ext cx="212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왼쪽으로 기울이는 동작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12"/>
          <p:cNvSpPr txBox="1"/>
          <p:nvPr/>
        </p:nvSpPr>
        <p:spPr>
          <a:xfrm>
            <a:off x="5850050" y="2141350"/>
            <a:ext cx="23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오른쪽으로 기울이는 동작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p12"/>
          <p:cNvSpPr txBox="1"/>
          <p:nvPr/>
        </p:nvSpPr>
        <p:spPr>
          <a:xfrm>
            <a:off x="1910150" y="4057775"/>
            <a:ext cx="14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뒤로 걷는 동작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12"/>
          <p:cNvSpPr txBox="1"/>
          <p:nvPr/>
        </p:nvSpPr>
        <p:spPr>
          <a:xfrm>
            <a:off x="1938500" y="6096825"/>
            <a:ext cx="137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오줌 싸는 동작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12"/>
          <p:cNvSpPr txBox="1"/>
          <p:nvPr/>
        </p:nvSpPr>
        <p:spPr>
          <a:xfrm>
            <a:off x="6225975" y="4057775"/>
            <a:ext cx="159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앞으로 걷는 동작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12"/>
          <p:cNvSpPr txBox="1"/>
          <p:nvPr/>
        </p:nvSpPr>
        <p:spPr>
          <a:xfrm>
            <a:off x="3857600" y="6096825"/>
            <a:ext cx="198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앉았다 일어나는 동작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12"/>
          <p:cNvSpPr txBox="1"/>
          <p:nvPr/>
        </p:nvSpPr>
        <p:spPr>
          <a:xfrm>
            <a:off x="6128325" y="5145525"/>
            <a:ext cx="17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반가워 하는 동작은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현재 제작중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0" name="Google Shape;390;p12"/>
          <p:cNvSpPr txBox="1"/>
          <p:nvPr/>
        </p:nvSpPr>
        <p:spPr>
          <a:xfrm>
            <a:off x="9252201" y="4423375"/>
            <a:ext cx="1879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블루투스를 연결하면 위와같은 화면으로 넘어가게 되고 원하는 블루투스와 연결할 수 있다.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3"/>
          <p:cNvSpPr txBox="1"/>
          <p:nvPr/>
        </p:nvSpPr>
        <p:spPr>
          <a:xfrm>
            <a:off x="275208" y="266330"/>
            <a:ext cx="3258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396" name="Google Shape;396;p13"/>
          <p:cNvSpPr txBox="1"/>
          <p:nvPr/>
        </p:nvSpPr>
        <p:spPr>
          <a:xfrm>
            <a:off x="339571" y="978979"/>
            <a:ext cx="11210278" cy="700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기능 (필요 시 알고리즘 설명 포함)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3"/>
          <p:cNvSpPr txBox="1"/>
          <p:nvPr/>
        </p:nvSpPr>
        <p:spPr>
          <a:xfrm>
            <a:off x="339571" y="1679684"/>
            <a:ext cx="6013604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 dirty="0">
                <a:latin typeface="Malgun Gothic"/>
                <a:ea typeface="Malgun Gothic"/>
                <a:cs typeface="Malgun Gothic"/>
                <a:sym typeface="Malgun Gothic"/>
              </a:rPr>
              <a:t>모터의 각도를 조정하여 원하는 동작을 수행합니다</a:t>
            </a:r>
            <a:r>
              <a:rPr lang="en-US" altLang="ko-KR" sz="1700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7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8" name="Google Shape;39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75" y="2399525"/>
            <a:ext cx="193357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575" y="4197650"/>
            <a:ext cx="193357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9925" y="2399525"/>
            <a:ext cx="2374348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9925" y="4197650"/>
            <a:ext cx="237435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0050" y="2399527"/>
            <a:ext cx="2339303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0050" y="4197649"/>
            <a:ext cx="23393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15126" y="2399527"/>
            <a:ext cx="2592649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15125" y="4237375"/>
            <a:ext cx="259265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3CB29C3-E653-593D-6E89-8F3EBDFD05FE}"/>
              </a:ext>
            </a:extLst>
          </p:cNvPr>
          <p:cNvSpPr/>
          <p:nvPr/>
        </p:nvSpPr>
        <p:spPr>
          <a:xfrm>
            <a:off x="542925" y="2239700"/>
            <a:ext cx="2209800" cy="388487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331200-2FE2-61C2-6B0C-E32F2276370A}"/>
              </a:ext>
            </a:extLst>
          </p:cNvPr>
          <p:cNvSpPr/>
          <p:nvPr/>
        </p:nvSpPr>
        <p:spPr>
          <a:xfrm>
            <a:off x="2918950" y="2239700"/>
            <a:ext cx="2209800" cy="388487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D18392-75D2-DFC4-F475-2CC66E12F778}"/>
              </a:ext>
            </a:extLst>
          </p:cNvPr>
          <p:cNvSpPr/>
          <p:nvPr/>
        </p:nvSpPr>
        <p:spPr>
          <a:xfrm>
            <a:off x="5958352" y="2238925"/>
            <a:ext cx="2209800" cy="388487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AC79F2-9D33-C2ED-C4C0-C21B46B61663}"/>
              </a:ext>
            </a:extLst>
          </p:cNvPr>
          <p:cNvSpPr/>
          <p:nvPr/>
        </p:nvSpPr>
        <p:spPr>
          <a:xfrm>
            <a:off x="8956741" y="2238924"/>
            <a:ext cx="2209800" cy="388487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0464A8B-0F55-0351-AFA9-AB9F0394CFAA}"/>
              </a:ext>
            </a:extLst>
          </p:cNvPr>
          <p:cNvSpPr/>
          <p:nvPr/>
        </p:nvSpPr>
        <p:spPr>
          <a:xfrm>
            <a:off x="2486025" y="6362700"/>
            <a:ext cx="723900" cy="228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419CB71-5650-15FB-A999-5EE085EBBAE4}"/>
              </a:ext>
            </a:extLst>
          </p:cNvPr>
          <p:cNvSpPr/>
          <p:nvPr/>
        </p:nvSpPr>
        <p:spPr>
          <a:xfrm flipV="1">
            <a:off x="5372100" y="6322095"/>
            <a:ext cx="723900" cy="228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298A7C0-E4F8-F58A-91A1-DE03EB82AD26}"/>
              </a:ext>
            </a:extLst>
          </p:cNvPr>
          <p:cNvSpPr/>
          <p:nvPr/>
        </p:nvSpPr>
        <p:spPr>
          <a:xfrm flipV="1">
            <a:off x="8519350" y="6362700"/>
            <a:ext cx="723900" cy="228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4"/>
          <p:cNvSpPr txBox="1"/>
          <p:nvPr/>
        </p:nvSpPr>
        <p:spPr>
          <a:xfrm>
            <a:off x="275208" y="266330"/>
            <a:ext cx="325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411" name="Google Shape;411;p14"/>
          <p:cNvSpPr txBox="1"/>
          <p:nvPr/>
        </p:nvSpPr>
        <p:spPr>
          <a:xfrm>
            <a:off x="594325" y="1141425"/>
            <a:ext cx="3962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Malgun Gothic"/>
                <a:ea typeface="Malgun Gothic"/>
                <a:cs typeface="Malgun Gothic"/>
                <a:sym typeface="Malgun Gothic"/>
              </a:rPr>
              <a:t>각 동작에 대한 각도 Pre-DataSet 보유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2" name="Google Shape;4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63" y="1688379"/>
            <a:ext cx="1298833" cy="86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1252" y="1672175"/>
            <a:ext cx="1298830" cy="89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0442" y="1672175"/>
            <a:ext cx="1298834" cy="89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9632" y="1672175"/>
            <a:ext cx="1298835" cy="89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8822" y="1672175"/>
            <a:ext cx="1298834" cy="89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2063" y="2665261"/>
            <a:ext cx="1298834" cy="89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41252" y="2665261"/>
            <a:ext cx="1298835" cy="89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30442" y="2665261"/>
            <a:ext cx="1298836" cy="89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19632" y="2665261"/>
            <a:ext cx="1298834" cy="89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08822" y="2665261"/>
            <a:ext cx="1298834" cy="89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2063" y="3768370"/>
            <a:ext cx="2200106" cy="131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72637" y="3764128"/>
            <a:ext cx="2181772" cy="131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506521" y="3768369"/>
            <a:ext cx="2101136" cy="131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52062" y="5164093"/>
            <a:ext cx="2181752" cy="131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72641" y="5164093"/>
            <a:ext cx="2181752" cy="131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506521" y="5164093"/>
            <a:ext cx="2101135" cy="1316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795470" y="1672175"/>
            <a:ext cx="3644467" cy="48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3" name="Google Shape;433;g15a427645e4_1_123"/>
          <p:cNvGraphicFramePr/>
          <p:nvPr>
            <p:extLst>
              <p:ext uri="{D42A27DB-BD31-4B8C-83A1-F6EECF244321}">
                <p14:modId xmlns:p14="http://schemas.microsoft.com/office/powerpoint/2010/main" val="789282047"/>
              </p:ext>
            </p:extLst>
          </p:nvPr>
        </p:nvGraphicFramePr>
        <p:xfrm>
          <a:off x="4834612" y="2309240"/>
          <a:ext cx="5599876" cy="2464577"/>
        </p:xfrm>
        <a:graphic>
          <a:graphicData uri="http://schemas.openxmlformats.org/drawingml/2006/table">
            <a:tbl>
              <a:tblPr>
                <a:noFill/>
                <a:tableStyleId>{95FE0339-4C5F-4EF6-9090-5CEBA2E5679B}</a:tableStyleId>
              </a:tblPr>
              <a:tblGrid>
                <a:gridCol w="1399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9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9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3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61464" marR="61464" marT="61464" marB="61464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A</a:t>
                      </a:r>
                      <a:endParaRPr sz="900"/>
                    </a:p>
                  </a:txBody>
                  <a:tcPr marL="61464" marR="61464" marT="61464" marB="61464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B</a:t>
                      </a:r>
                      <a:endParaRPr sz="900"/>
                    </a:p>
                  </a:txBody>
                  <a:tcPr marL="61464" marR="61464" marT="61464" marB="61464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C</a:t>
                      </a:r>
                      <a:endParaRPr sz="900"/>
                    </a:p>
                  </a:txBody>
                  <a:tcPr marL="61464" marR="61464" marT="61464" marB="614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6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1</a:t>
                      </a:r>
                      <a:endParaRPr sz="900"/>
                    </a:p>
                  </a:txBody>
                  <a:tcPr marL="61464" marR="61464" marT="61464" marB="61464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5º</a:t>
                      </a:r>
                      <a:endParaRPr sz="900"/>
                    </a:p>
                  </a:txBody>
                  <a:tcPr marL="61464" marR="61464" marT="61464" marB="61464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130º</a:t>
                      </a:r>
                      <a:endParaRPr sz="900"/>
                    </a:p>
                  </a:txBody>
                  <a:tcPr marL="61464" marR="61464" marT="61464" marB="61464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90º</a:t>
                      </a:r>
                      <a:endParaRPr sz="900"/>
                    </a:p>
                  </a:txBody>
                  <a:tcPr marL="61464" marR="61464" marT="61464" marB="614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6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2</a:t>
                      </a:r>
                      <a:endParaRPr sz="900"/>
                    </a:p>
                  </a:txBody>
                  <a:tcPr marL="61464" marR="61464" marT="61464" marB="61464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 dirty="0">
                          <a:solidFill>
                            <a:schemeClr val="dk1"/>
                          </a:solidFill>
                        </a:rPr>
                        <a:t>5º</a:t>
                      </a:r>
                      <a:endParaRPr sz="900" dirty="0"/>
                    </a:p>
                  </a:txBody>
                  <a:tcPr marL="61464" marR="61464" marT="61464" marB="61464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133º</a:t>
                      </a:r>
                      <a:endParaRPr sz="900"/>
                    </a:p>
                  </a:txBody>
                  <a:tcPr marL="61464" marR="61464" marT="61464" marB="61464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81º</a:t>
                      </a:r>
                      <a:endParaRPr sz="900"/>
                    </a:p>
                  </a:txBody>
                  <a:tcPr marL="61464" marR="61464" marT="61464" marB="614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6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3</a:t>
                      </a:r>
                      <a:endParaRPr sz="900"/>
                    </a:p>
                  </a:txBody>
                  <a:tcPr marL="61464" marR="61464" marT="61464" marB="61464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5º</a:t>
                      </a:r>
                      <a:endParaRPr sz="900"/>
                    </a:p>
                  </a:txBody>
                  <a:tcPr marL="61464" marR="61464" marT="61464" marB="61464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136º</a:t>
                      </a:r>
                      <a:endParaRPr sz="900"/>
                    </a:p>
                  </a:txBody>
                  <a:tcPr marL="61464" marR="61464" marT="61464" marB="61464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72º</a:t>
                      </a:r>
                      <a:endParaRPr sz="900"/>
                    </a:p>
                  </a:txBody>
                  <a:tcPr marL="61464" marR="61464" marT="61464" marB="6146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6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4</a:t>
                      </a:r>
                      <a:endParaRPr sz="900"/>
                    </a:p>
                  </a:txBody>
                  <a:tcPr marL="61464" marR="61464" marT="61464" marB="61464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5º</a:t>
                      </a:r>
                      <a:endParaRPr sz="900"/>
                    </a:p>
                  </a:txBody>
                  <a:tcPr marL="61464" marR="61464" marT="61464" marB="61464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139º</a:t>
                      </a:r>
                      <a:endParaRPr sz="900"/>
                    </a:p>
                  </a:txBody>
                  <a:tcPr marL="61464" marR="61464" marT="61464" marB="61464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>
                          <a:solidFill>
                            <a:schemeClr val="dk1"/>
                          </a:solidFill>
                        </a:rPr>
                        <a:t>63º</a:t>
                      </a:r>
                      <a:endParaRPr sz="900"/>
                    </a:p>
                  </a:txBody>
                  <a:tcPr marL="61464" marR="61464" marT="61464" marB="61464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6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/>
                        <a:t>5</a:t>
                      </a:r>
                      <a:endParaRPr sz="900"/>
                    </a:p>
                  </a:txBody>
                  <a:tcPr marL="61464" marR="61464" marT="61464" marB="61464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 dirty="0">
                          <a:solidFill>
                            <a:schemeClr val="dk1"/>
                          </a:solidFill>
                        </a:rPr>
                        <a:t>5º</a:t>
                      </a:r>
                      <a:endParaRPr sz="900" dirty="0"/>
                    </a:p>
                  </a:txBody>
                  <a:tcPr marL="61464" marR="61464" marT="61464" marB="61464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 dirty="0">
                          <a:solidFill>
                            <a:schemeClr val="dk1"/>
                          </a:solidFill>
                        </a:rPr>
                        <a:t>142º</a:t>
                      </a:r>
                      <a:endParaRPr sz="900" dirty="0"/>
                    </a:p>
                  </a:txBody>
                  <a:tcPr marL="61464" marR="61464" marT="61464" marB="61464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900" dirty="0">
                          <a:solidFill>
                            <a:schemeClr val="dk1"/>
                          </a:solidFill>
                        </a:rPr>
                        <a:t>54º</a:t>
                      </a:r>
                      <a:endParaRPr sz="900" dirty="0"/>
                    </a:p>
                  </a:txBody>
                  <a:tcPr marL="61464" marR="61464" marT="61464" marB="61464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34" name="Google Shape;434;g15a427645e4_1_123"/>
          <p:cNvSpPr txBox="1"/>
          <p:nvPr/>
        </p:nvSpPr>
        <p:spPr>
          <a:xfrm>
            <a:off x="275208" y="266330"/>
            <a:ext cx="325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435" name="Google Shape;435;g15a427645e4_1_123"/>
          <p:cNvSpPr txBox="1"/>
          <p:nvPr/>
        </p:nvSpPr>
        <p:spPr>
          <a:xfrm>
            <a:off x="9648667" y="541152"/>
            <a:ext cx="1226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Malgun Gothic"/>
                <a:ea typeface="Malgun Gothic"/>
                <a:cs typeface="Malgun Gothic"/>
                <a:sym typeface="Malgun Gothic"/>
              </a:rPr>
              <a:t>Time step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g15a427645e4_1_123"/>
          <p:cNvSpPr txBox="1"/>
          <p:nvPr/>
        </p:nvSpPr>
        <p:spPr>
          <a:xfrm>
            <a:off x="595392" y="1249304"/>
            <a:ext cx="9666475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700">
                <a:latin typeface="Malgun Gothic"/>
                <a:ea typeface="Malgun Gothic"/>
                <a:cs typeface="Malgun Gothic"/>
                <a:sym typeface="Malgun Gothic"/>
              </a:rPr>
              <a:t>다양한 각도의 동작을 시분할 처리하여 행동을 수행함</a:t>
            </a:r>
            <a:endParaRPr sz="17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9" name="Google Shape;439;g15a427645e4_1_123"/>
          <p:cNvCxnSpPr/>
          <p:nvPr/>
        </p:nvCxnSpPr>
        <p:spPr>
          <a:xfrm>
            <a:off x="9675025" y="468194"/>
            <a:ext cx="2096700" cy="39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g15a427645e4_1_123"/>
          <p:cNvSpPr txBox="1"/>
          <p:nvPr/>
        </p:nvSpPr>
        <p:spPr>
          <a:xfrm>
            <a:off x="11178350" y="439794"/>
            <a:ext cx="1226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Malgun Gothic"/>
                <a:ea typeface="Malgun Gothic"/>
                <a:cs typeface="Malgun Gothic"/>
                <a:sym typeface="Malgun Gothic"/>
              </a:rPr>
              <a:t>Moter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Google Shape;422;p14">
            <a:extLst>
              <a:ext uri="{FF2B5EF4-FFF2-40B4-BE49-F238E27FC236}">
                <a16:creationId xmlns:a16="http://schemas.microsoft.com/office/drawing/2014/main" id="{5A7ED692-1584-8153-0DD1-F618DDDEA8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92" y="2174647"/>
            <a:ext cx="3130799" cy="18661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29216B-BC36-214F-5C89-AD94B3959BEB}"/>
              </a:ext>
            </a:extLst>
          </p:cNvPr>
          <p:cNvSpPr txBox="1"/>
          <p:nvPr/>
        </p:nvSpPr>
        <p:spPr>
          <a:xfrm>
            <a:off x="1703813" y="3602998"/>
            <a:ext cx="60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③</a:t>
            </a:r>
            <a:endParaRPr lang="ko-KR" altLang="en-US" sz="32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962320-82B6-B9BC-C370-84E1134D1224}"/>
              </a:ext>
            </a:extLst>
          </p:cNvPr>
          <p:cNvSpPr txBox="1"/>
          <p:nvPr/>
        </p:nvSpPr>
        <p:spPr>
          <a:xfrm>
            <a:off x="1052818" y="2490400"/>
            <a:ext cx="4055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①</a:t>
            </a:r>
            <a:endParaRPr lang="ko-KR" altLang="en-US" sz="40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8DE81-36BB-88C2-B84F-9B77450807FF}"/>
              </a:ext>
            </a:extLst>
          </p:cNvPr>
          <p:cNvSpPr txBox="1"/>
          <p:nvPr/>
        </p:nvSpPr>
        <p:spPr>
          <a:xfrm>
            <a:off x="1530273" y="3107697"/>
            <a:ext cx="7478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②</a:t>
            </a:r>
            <a:endParaRPr lang="ko-KR" altLang="en-US" sz="3200" dirty="0"/>
          </a:p>
        </p:txBody>
      </p:sp>
      <p:pic>
        <p:nvPicPr>
          <p:cNvPr id="9" name="Picture 2" descr="운영체제(OS) 부트캠프: 프로세스 스케쥴링 - 잔재미코딩">
            <a:extLst>
              <a:ext uri="{FF2B5EF4-FFF2-40B4-BE49-F238E27FC236}">
                <a16:creationId xmlns:a16="http://schemas.microsoft.com/office/drawing/2014/main" id="{6271B881-0BBD-2585-D706-30AE646AA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92" y="4519845"/>
            <a:ext cx="4138612" cy="151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5"/>
          <p:cNvSpPr txBox="1"/>
          <p:nvPr/>
        </p:nvSpPr>
        <p:spPr>
          <a:xfrm>
            <a:off x="275208" y="266330"/>
            <a:ext cx="3258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 dirty="0"/>
          </a:p>
        </p:txBody>
      </p:sp>
      <p:sp>
        <p:nvSpPr>
          <p:cNvPr id="446" name="Google Shape;446;p15"/>
          <p:cNvSpPr txBox="1"/>
          <p:nvPr/>
        </p:nvSpPr>
        <p:spPr>
          <a:xfrm>
            <a:off x="275208" y="912661"/>
            <a:ext cx="6094520" cy="700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개발환경 (언어, Tool, 사용시스템 등)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5"/>
          <p:cNvSpPr txBox="1"/>
          <p:nvPr/>
        </p:nvSpPr>
        <p:spPr>
          <a:xfrm>
            <a:off x="684983" y="2553391"/>
            <a:ext cx="20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H/W 설계 도구 NX(UG)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8" name="Google Shape;4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58" y="2969266"/>
            <a:ext cx="2549125" cy="11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지멘스, 시스템 설계-시뮬레이터 '심센터 3D' 기능 업데이트 &lt; 임베디드컴퓨팅 &lt; 컴퓨팅인사이트 &lt; 기사본문 -  IT비즈뉴스(ITBizNews)">
            <a:extLst>
              <a:ext uri="{FF2B5EF4-FFF2-40B4-BE49-F238E27FC236}">
                <a16:creationId xmlns:a16="http://schemas.microsoft.com/office/drawing/2014/main" id="{F82F97D6-DBB4-C799-AC06-B7D73167D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313" y="2634221"/>
            <a:ext cx="5143002" cy="293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778BD8-013A-3628-F421-A251CA6DBCF1}"/>
              </a:ext>
            </a:extLst>
          </p:cNvPr>
          <p:cNvSpPr txBox="1"/>
          <p:nvPr/>
        </p:nvSpPr>
        <p:spPr>
          <a:xfrm>
            <a:off x="370458" y="1866900"/>
            <a:ext cx="7192392" cy="309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지맨스</a:t>
            </a:r>
            <a:r>
              <a:rPr lang="ko-KR" altLang="en-US" dirty="0"/>
              <a:t> </a:t>
            </a:r>
            <a:r>
              <a:rPr lang="en-US" altLang="ko-KR" dirty="0"/>
              <a:t>NX </a:t>
            </a:r>
            <a:r>
              <a:rPr lang="ko-KR" altLang="en-US" dirty="0"/>
              <a:t>도구를 이용하여 로봇개의 외형 하드웨어를 설계합니다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45;p15">
            <a:extLst>
              <a:ext uri="{FF2B5EF4-FFF2-40B4-BE49-F238E27FC236}">
                <a16:creationId xmlns:a16="http://schemas.microsoft.com/office/drawing/2014/main" id="{D9AD82EC-2194-1422-3B06-0625F9CEF3D7}"/>
              </a:ext>
            </a:extLst>
          </p:cNvPr>
          <p:cNvSpPr txBox="1"/>
          <p:nvPr/>
        </p:nvSpPr>
        <p:spPr>
          <a:xfrm>
            <a:off x="275208" y="266330"/>
            <a:ext cx="3258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 dirty="0"/>
          </a:p>
        </p:txBody>
      </p:sp>
      <p:sp>
        <p:nvSpPr>
          <p:cNvPr id="14" name="Google Shape;446;p15">
            <a:extLst>
              <a:ext uri="{FF2B5EF4-FFF2-40B4-BE49-F238E27FC236}">
                <a16:creationId xmlns:a16="http://schemas.microsoft.com/office/drawing/2014/main" id="{5F224838-7E3C-ECC3-F462-52E2E8E18027}"/>
              </a:ext>
            </a:extLst>
          </p:cNvPr>
          <p:cNvSpPr txBox="1"/>
          <p:nvPr/>
        </p:nvSpPr>
        <p:spPr>
          <a:xfrm>
            <a:off x="275208" y="912661"/>
            <a:ext cx="6094520" cy="700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개발환경 (언어, Tool, 사용시스템 등)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E5594A1-91F7-195C-7BF5-11E5E7D83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10" y="3590173"/>
            <a:ext cx="857250" cy="1076325"/>
          </a:xfrm>
          <a:prstGeom prst="rect">
            <a:avLst/>
          </a:prstGeom>
        </p:spPr>
      </p:pic>
      <p:pic>
        <p:nvPicPr>
          <p:cNvPr id="17" name="Google Shape;448;p15">
            <a:extLst>
              <a:ext uri="{FF2B5EF4-FFF2-40B4-BE49-F238E27FC236}">
                <a16:creationId xmlns:a16="http://schemas.microsoft.com/office/drawing/2014/main" id="{1BB3D1DB-140E-4600-A841-59206BEBEF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08" y="1882842"/>
            <a:ext cx="2549125" cy="113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8C2795-1580-1F15-C2B5-4A87C0627C29}"/>
              </a:ext>
            </a:extLst>
          </p:cNvPr>
          <p:cNvSpPr txBox="1"/>
          <p:nvPr/>
        </p:nvSpPr>
        <p:spPr>
          <a:xfrm>
            <a:off x="599335" y="3167061"/>
            <a:ext cx="240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PRT</a:t>
            </a:r>
            <a:r>
              <a:rPr lang="ko-KR" altLang="en-US" dirty="0"/>
              <a:t> 설계 파일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8DC21A-991C-0B40-8101-14AD2E76A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037" y="3466347"/>
            <a:ext cx="904875" cy="132397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CD1809-8C4A-24E6-9A3B-24B678FD4B45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1904260" y="4128335"/>
            <a:ext cx="18247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8C9EE80-F249-5A6D-53F3-8AC5CF21A2AF}"/>
              </a:ext>
            </a:extLst>
          </p:cNvPr>
          <p:cNvSpPr txBox="1"/>
          <p:nvPr/>
        </p:nvSpPr>
        <p:spPr>
          <a:xfrm>
            <a:off x="3533313" y="3083876"/>
            <a:ext cx="240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</a:t>
            </a:r>
            <a:r>
              <a:rPr lang="ko-KR" altLang="en-US" dirty="0"/>
              <a:t>프린트 출력 파일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AFF877-5D1E-2BBC-4785-2723DECCAD5A}"/>
              </a:ext>
            </a:extLst>
          </p:cNvPr>
          <p:cNvSpPr txBox="1"/>
          <p:nvPr/>
        </p:nvSpPr>
        <p:spPr>
          <a:xfrm>
            <a:off x="2447725" y="3752221"/>
            <a:ext cx="753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변환</a:t>
            </a:r>
            <a:endParaRPr lang="ko-KR" altLang="en-US" dirty="0"/>
          </a:p>
        </p:txBody>
      </p:sp>
      <p:pic>
        <p:nvPicPr>
          <p:cNvPr id="26" name="Google Shape;449;p15">
            <a:extLst>
              <a:ext uri="{FF2B5EF4-FFF2-40B4-BE49-F238E27FC236}">
                <a16:creationId xmlns:a16="http://schemas.microsoft.com/office/drawing/2014/main" id="{67B05DE9-D9B4-9279-B473-2F3A025ED07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20508"/>
          <a:stretch/>
        </p:blipFill>
        <p:spPr>
          <a:xfrm>
            <a:off x="5934353" y="2647614"/>
            <a:ext cx="4351950" cy="125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450;p15">
            <a:extLst>
              <a:ext uri="{FF2B5EF4-FFF2-40B4-BE49-F238E27FC236}">
                <a16:creationId xmlns:a16="http://schemas.microsoft.com/office/drawing/2014/main" id="{6DA13AAD-492F-92ED-7EDE-A2FD43087BD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4353" y="4205388"/>
            <a:ext cx="4710951" cy="1313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3100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275208" y="266330"/>
            <a:ext cx="27520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개발개요</a:t>
            </a:r>
            <a:endParaRPr/>
          </a:p>
        </p:txBody>
      </p:sp>
      <p:sp>
        <p:nvSpPr>
          <p:cNvPr id="104" name="Google Shape;104;p3"/>
          <p:cNvSpPr txBox="1"/>
          <p:nvPr/>
        </p:nvSpPr>
        <p:spPr>
          <a:xfrm>
            <a:off x="275207" y="748501"/>
            <a:ext cx="10306975" cy="48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작품의 필요성</a:t>
            </a:r>
            <a:r>
              <a:rPr lang="ko-KR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/ 개발하는 작품이 왜 필요한지에 대해 상세히 서술한다.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225" y="3644625"/>
            <a:ext cx="5275166" cy="25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1350" y="2339450"/>
            <a:ext cx="3493350" cy="40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800" y="1231897"/>
            <a:ext cx="5847402" cy="73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200" y="1784773"/>
            <a:ext cx="8984048" cy="6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51;p15">
            <a:extLst>
              <a:ext uri="{FF2B5EF4-FFF2-40B4-BE49-F238E27FC236}">
                <a16:creationId xmlns:a16="http://schemas.microsoft.com/office/drawing/2014/main" id="{AA10BA89-3C09-CB2D-6384-A89B7FBFC706}"/>
              </a:ext>
            </a:extLst>
          </p:cNvPr>
          <p:cNvSpPr txBox="1"/>
          <p:nvPr/>
        </p:nvSpPr>
        <p:spPr>
          <a:xfrm>
            <a:off x="386430" y="1068357"/>
            <a:ext cx="42765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Malgun Gothic"/>
                <a:ea typeface="Malgun Gothic"/>
                <a:cs typeface="Malgun Gothic"/>
                <a:sym typeface="Malgun Gothic"/>
              </a:rPr>
              <a:t>3D </a:t>
            </a:r>
            <a:r>
              <a:rPr lang="ko-KR" altLang="en-US" sz="2400" dirty="0">
                <a:latin typeface="Malgun Gothic"/>
                <a:ea typeface="Malgun Gothic"/>
                <a:cs typeface="Malgun Gothic"/>
                <a:sym typeface="Malgun Gothic"/>
              </a:rPr>
              <a:t>프린팅 출력 및 </a:t>
            </a:r>
            <a:r>
              <a:rPr lang="ko-KR" altLang="en-US" sz="2400" dirty="0" err="1">
                <a:latin typeface="Malgun Gothic"/>
                <a:ea typeface="Malgun Gothic"/>
                <a:cs typeface="Malgun Gothic"/>
                <a:sym typeface="Malgun Gothic"/>
              </a:rPr>
              <a:t>후가공</a:t>
            </a:r>
            <a:endParaRPr sz="24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453;p15">
            <a:extLst>
              <a:ext uri="{FF2B5EF4-FFF2-40B4-BE49-F238E27FC236}">
                <a16:creationId xmlns:a16="http://schemas.microsoft.com/office/drawing/2014/main" id="{B5EF3DC2-886B-868C-BDED-7787E0061AD0}"/>
              </a:ext>
            </a:extLst>
          </p:cNvPr>
          <p:cNvSpPr/>
          <p:nvPr/>
        </p:nvSpPr>
        <p:spPr>
          <a:xfrm flipV="1">
            <a:off x="5629275" y="3016737"/>
            <a:ext cx="5774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54;p15">
            <a:extLst>
              <a:ext uri="{FF2B5EF4-FFF2-40B4-BE49-F238E27FC236}">
                <a16:creationId xmlns:a16="http://schemas.microsoft.com/office/drawing/2014/main" id="{2045F642-64A3-52DD-17D2-D930AF8EA045}"/>
              </a:ext>
            </a:extLst>
          </p:cNvPr>
          <p:cNvSpPr txBox="1"/>
          <p:nvPr/>
        </p:nvSpPr>
        <p:spPr>
          <a:xfrm>
            <a:off x="6481022" y="1577775"/>
            <a:ext cx="20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3D PRINT 출력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Google Shape;455;p15">
            <a:extLst>
              <a:ext uri="{FF2B5EF4-FFF2-40B4-BE49-F238E27FC236}">
                <a16:creationId xmlns:a16="http://schemas.microsoft.com/office/drawing/2014/main" id="{DC0AB291-6067-67F5-7F72-DDA5FBD1BF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65400" y="2101226"/>
            <a:ext cx="3506600" cy="194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56;p15">
            <a:extLst>
              <a:ext uri="{FF2B5EF4-FFF2-40B4-BE49-F238E27FC236}">
                <a16:creationId xmlns:a16="http://schemas.microsoft.com/office/drawing/2014/main" id="{9A19999D-44E2-FA09-9D57-D001BD7EED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4534" b="36012"/>
          <a:stretch/>
        </p:blipFill>
        <p:spPr>
          <a:xfrm>
            <a:off x="6565400" y="4251949"/>
            <a:ext cx="3506601" cy="2312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57;p15">
            <a:extLst>
              <a:ext uri="{FF2B5EF4-FFF2-40B4-BE49-F238E27FC236}">
                <a16:creationId xmlns:a16="http://schemas.microsoft.com/office/drawing/2014/main" id="{4AC2A7C6-07AB-37BA-5245-17FC9FE441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094" y="2836610"/>
            <a:ext cx="4473582" cy="312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445;p15">
            <a:extLst>
              <a:ext uri="{FF2B5EF4-FFF2-40B4-BE49-F238E27FC236}">
                <a16:creationId xmlns:a16="http://schemas.microsoft.com/office/drawing/2014/main" id="{C5CBF2EF-9DC4-3114-8093-2DCF7E66D59C}"/>
              </a:ext>
            </a:extLst>
          </p:cNvPr>
          <p:cNvSpPr txBox="1"/>
          <p:nvPr/>
        </p:nvSpPr>
        <p:spPr>
          <a:xfrm>
            <a:off x="275208" y="266330"/>
            <a:ext cx="3258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 dirty="0"/>
          </a:p>
        </p:txBody>
      </p:sp>
      <p:sp>
        <p:nvSpPr>
          <p:cNvPr id="14" name="Google Shape;446;p15">
            <a:extLst>
              <a:ext uri="{FF2B5EF4-FFF2-40B4-BE49-F238E27FC236}">
                <a16:creationId xmlns:a16="http://schemas.microsoft.com/office/drawing/2014/main" id="{C65EB619-CBE7-EA44-3476-DC28F62DAF68}"/>
              </a:ext>
            </a:extLst>
          </p:cNvPr>
          <p:cNvSpPr txBox="1"/>
          <p:nvPr/>
        </p:nvSpPr>
        <p:spPr>
          <a:xfrm>
            <a:off x="491225" y="2022525"/>
            <a:ext cx="3575950" cy="78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STL </a:t>
            </a:r>
            <a:r>
              <a:rPr lang="ko-KR" alt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파일 출력</a:t>
            </a:r>
            <a:endParaRPr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985DDE-766B-80CD-5891-F08E2D2E8CB8}"/>
              </a:ext>
            </a:extLst>
          </p:cNvPr>
          <p:cNvSpPr txBox="1"/>
          <p:nvPr/>
        </p:nvSpPr>
        <p:spPr>
          <a:xfrm>
            <a:off x="628650" y="6084986"/>
            <a:ext cx="3219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3D Works</a:t>
            </a:r>
            <a:r>
              <a:rPr lang="ko-KR" altLang="en-US" dirty="0"/>
              <a:t> 출력 모델링 프로그램</a:t>
            </a:r>
          </a:p>
        </p:txBody>
      </p:sp>
    </p:spTree>
    <p:extLst>
      <p:ext uri="{BB962C8B-B14F-4D97-AF65-F5344CB8AC3E}">
        <p14:creationId xmlns:p14="http://schemas.microsoft.com/office/powerpoint/2010/main" val="3969600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6"/>
          <p:cNvSpPr txBox="1"/>
          <p:nvPr/>
        </p:nvSpPr>
        <p:spPr>
          <a:xfrm>
            <a:off x="275208" y="266330"/>
            <a:ext cx="325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pic>
        <p:nvPicPr>
          <p:cNvPr id="468" name="Google Shape;4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3183" y="1964892"/>
            <a:ext cx="1260876" cy="1420846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16"/>
          <p:cNvSpPr txBox="1"/>
          <p:nvPr/>
        </p:nvSpPr>
        <p:spPr>
          <a:xfrm>
            <a:off x="547177" y="1249080"/>
            <a:ext cx="168965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통합 IDE 개발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79239-6183-06C3-DEBE-25916D52809D}"/>
              </a:ext>
            </a:extLst>
          </p:cNvPr>
          <p:cNvSpPr txBox="1"/>
          <p:nvPr/>
        </p:nvSpPr>
        <p:spPr>
          <a:xfrm>
            <a:off x="6534315" y="1411005"/>
            <a:ext cx="3103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프로그래밍 개발 언어 </a:t>
            </a:r>
            <a:r>
              <a:rPr lang="en-US" altLang="ko-KR" dirty="0"/>
              <a:t>: C, C++</a:t>
            </a:r>
            <a:endParaRPr lang="ko-KR" altLang="en-US" dirty="0"/>
          </a:p>
        </p:txBody>
      </p:sp>
      <p:pic>
        <p:nvPicPr>
          <p:cNvPr id="3074" name="Picture 2" descr="아두이노 통합 개발환경 설치하기 / 아두이노스케치, 아두이노IDE 설치 / 아두이노 강좌 : 네이버 블로그">
            <a:extLst>
              <a:ext uri="{FF2B5EF4-FFF2-40B4-BE49-F238E27FC236}">
                <a16:creationId xmlns:a16="http://schemas.microsoft.com/office/drawing/2014/main" id="{AD6B5462-C005-750A-D22A-F4128F9E1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1" y="1802967"/>
            <a:ext cx="5520249" cy="350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276B0A-1CA9-8801-8C02-1D8A1646D5B6}"/>
              </a:ext>
            </a:extLst>
          </p:cNvPr>
          <p:cNvSpPr txBox="1"/>
          <p:nvPr/>
        </p:nvSpPr>
        <p:spPr>
          <a:xfrm>
            <a:off x="6534314" y="3820830"/>
            <a:ext cx="3103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형상 관리 </a:t>
            </a:r>
            <a:r>
              <a:rPr lang="en-US" altLang="ko-KR" dirty="0"/>
              <a:t>: </a:t>
            </a:r>
            <a:r>
              <a:rPr lang="ko-KR" altLang="en-US" dirty="0"/>
              <a:t>깃 </a:t>
            </a:r>
            <a:r>
              <a:rPr lang="en-US" altLang="ko-KR" dirty="0"/>
              <a:t>, </a:t>
            </a:r>
            <a:r>
              <a:rPr lang="ko-KR" altLang="en-US" dirty="0" err="1"/>
              <a:t>깃허브</a:t>
            </a:r>
            <a:r>
              <a:rPr lang="ko-KR" altLang="en-US" dirty="0"/>
              <a:t> 사용</a:t>
            </a:r>
          </a:p>
        </p:txBody>
      </p:sp>
      <p:pic>
        <p:nvPicPr>
          <p:cNvPr id="3076" name="Picture 4" descr="시작하기 | Git / GitHub 안내서">
            <a:extLst>
              <a:ext uri="{FF2B5EF4-FFF2-40B4-BE49-F238E27FC236}">
                <a16:creationId xmlns:a16="http://schemas.microsoft.com/office/drawing/2014/main" id="{5BA3AD7A-7864-2E17-6C9A-7AE98EAA8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67" y="4430776"/>
            <a:ext cx="1688617" cy="70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무료로 다운 받기 - 2022년 최신 버전">
            <a:extLst>
              <a:ext uri="{FF2B5EF4-FFF2-40B4-BE49-F238E27FC236}">
                <a16:creationId xmlns:a16="http://schemas.microsoft.com/office/drawing/2014/main" id="{D6789FED-6589-7DFE-41A0-2CDBC341A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84" y="4261836"/>
            <a:ext cx="1857375" cy="104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5a427645e4_0_31"/>
          <p:cNvSpPr txBox="1"/>
          <p:nvPr/>
        </p:nvSpPr>
        <p:spPr>
          <a:xfrm>
            <a:off x="275208" y="266330"/>
            <a:ext cx="325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pic>
        <p:nvPicPr>
          <p:cNvPr id="475" name="Google Shape;475;g15a427645e4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183" y="3947322"/>
            <a:ext cx="1848417" cy="715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g15a427645e4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183" y="5358388"/>
            <a:ext cx="209183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15a427645e4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1577" y="1766889"/>
            <a:ext cx="1031564" cy="86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15a427645e4_0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5195" y="1404290"/>
            <a:ext cx="1542125" cy="15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15a427645e4_0_31"/>
          <p:cNvSpPr txBox="1"/>
          <p:nvPr/>
        </p:nvSpPr>
        <p:spPr>
          <a:xfrm>
            <a:off x="2943700" y="1705969"/>
            <a:ext cx="149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USB통신 시스템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g15a427645e4_0_31"/>
          <p:cNvSpPr txBox="1"/>
          <p:nvPr/>
        </p:nvSpPr>
        <p:spPr>
          <a:xfrm>
            <a:off x="2301946" y="5853963"/>
            <a:ext cx="174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안드로이드 시스템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5" name="Google Shape;485;g15a427645e4_0_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196681" y="1830287"/>
            <a:ext cx="1829426" cy="69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15a427645e4_0_31"/>
          <p:cNvPicPr preferRelativeResize="0"/>
          <p:nvPr/>
        </p:nvPicPr>
        <p:blipFill rotWithShape="1">
          <a:blip r:embed="rId8">
            <a:alphaModFix/>
          </a:blip>
          <a:srcRect l="27553" t="9792" r="20221" b="15165"/>
          <a:stretch/>
        </p:blipFill>
        <p:spPr>
          <a:xfrm>
            <a:off x="4979875" y="3490028"/>
            <a:ext cx="1542125" cy="166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15a427645e4_0_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87264" y="4653587"/>
            <a:ext cx="821120" cy="168675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15a427645e4_0_31"/>
          <p:cNvSpPr txBox="1"/>
          <p:nvPr/>
        </p:nvSpPr>
        <p:spPr>
          <a:xfrm>
            <a:off x="5933935" y="1366689"/>
            <a:ext cx="292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근거리 무선 통신시스템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g15a427645e4_0_31"/>
          <p:cNvSpPr txBox="1"/>
          <p:nvPr/>
        </p:nvSpPr>
        <p:spPr>
          <a:xfrm>
            <a:off x="5933935" y="6054063"/>
            <a:ext cx="162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원격 동작제어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3B4A458-698C-EFEF-7527-20F690A0FBAB}"/>
              </a:ext>
            </a:extLst>
          </p:cNvPr>
          <p:cNvCxnSpPr>
            <a:stCxn id="478" idx="3"/>
            <a:endCxn id="479" idx="1"/>
          </p:cNvCxnSpPr>
          <p:nvPr/>
        </p:nvCxnSpPr>
        <p:spPr>
          <a:xfrm flipV="1">
            <a:off x="2533141" y="2175353"/>
            <a:ext cx="1772054" cy="26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122FEDC-4EC8-291F-B0B8-BB2FA7AC1276}"/>
              </a:ext>
            </a:extLst>
          </p:cNvPr>
          <p:cNvCxnSpPr>
            <a:stCxn id="485" idx="3"/>
            <a:endCxn id="479" idx="3"/>
          </p:cNvCxnSpPr>
          <p:nvPr/>
        </p:nvCxnSpPr>
        <p:spPr>
          <a:xfrm flipH="1">
            <a:off x="5847320" y="2175350"/>
            <a:ext cx="1349361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42DAFF89-9497-0944-96C7-D7DD9077F369}"/>
              </a:ext>
            </a:extLst>
          </p:cNvPr>
          <p:cNvCxnSpPr>
            <a:stCxn id="475" idx="2"/>
            <a:endCxn id="476" idx="0"/>
          </p:cNvCxnSpPr>
          <p:nvPr/>
        </p:nvCxnSpPr>
        <p:spPr>
          <a:xfrm rot="16200000" flipH="1">
            <a:off x="2827409" y="4949696"/>
            <a:ext cx="695675" cy="1217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7583585-5A79-1A55-CA61-7906EC0994D4}"/>
              </a:ext>
            </a:extLst>
          </p:cNvPr>
          <p:cNvCxnSpPr>
            <a:stCxn id="476" idx="3"/>
            <a:endCxn id="489" idx="1"/>
          </p:cNvCxnSpPr>
          <p:nvPr/>
        </p:nvCxnSpPr>
        <p:spPr>
          <a:xfrm flipV="1">
            <a:off x="4282017" y="5496963"/>
            <a:ext cx="3705247" cy="230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88FAD23-3737-292A-AF4E-41160F2C478B}"/>
              </a:ext>
            </a:extLst>
          </p:cNvPr>
          <p:cNvCxnSpPr>
            <a:cxnSpLocks/>
            <a:stCxn id="489" idx="0"/>
            <a:endCxn id="485" idx="0"/>
          </p:cNvCxnSpPr>
          <p:nvPr/>
        </p:nvCxnSpPr>
        <p:spPr>
          <a:xfrm rot="16200000" flipV="1">
            <a:off x="7188023" y="3443786"/>
            <a:ext cx="2133173" cy="2864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BC5C59D3-58B5-83E3-02A9-288F103DEF8E}"/>
              </a:ext>
            </a:extLst>
          </p:cNvPr>
          <p:cNvCxnSpPr>
            <a:stCxn id="479" idx="2"/>
            <a:endCxn id="486" idx="0"/>
          </p:cNvCxnSpPr>
          <p:nvPr/>
        </p:nvCxnSpPr>
        <p:spPr>
          <a:xfrm rot="16200000" flipH="1">
            <a:off x="5141792" y="2880881"/>
            <a:ext cx="543613" cy="6746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96;p17">
            <a:extLst>
              <a:ext uri="{FF2B5EF4-FFF2-40B4-BE49-F238E27FC236}">
                <a16:creationId xmlns:a16="http://schemas.microsoft.com/office/drawing/2014/main" id="{EBA685EB-593F-3C68-DC3E-BCB25C8193D4}"/>
              </a:ext>
            </a:extLst>
          </p:cNvPr>
          <p:cNvSpPr txBox="1"/>
          <p:nvPr/>
        </p:nvSpPr>
        <p:spPr>
          <a:xfrm>
            <a:off x="335468" y="999008"/>
            <a:ext cx="18998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구성</a:t>
            </a:r>
            <a:endParaRPr/>
          </a:p>
        </p:txBody>
      </p:sp>
      <p:sp>
        <p:nvSpPr>
          <p:cNvPr id="5" name="Google Shape;497;p17">
            <a:extLst>
              <a:ext uri="{FF2B5EF4-FFF2-40B4-BE49-F238E27FC236}">
                <a16:creationId xmlns:a16="http://schemas.microsoft.com/office/drawing/2014/main" id="{A6E9D830-E47F-2537-ACD1-4037A6BAB3FB}"/>
              </a:ext>
            </a:extLst>
          </p:cNvPr>
          <p:cNvSpPr txBox="1"/>
          <p:nvPr/>
        </p:nvSpPr>
        <p:spPr>
          <a:xfrm>
            <a:off x="275208" y="266330"/>
            <a:ext cx="46341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프로그램 설명</a:t>
            </a:r>
            <a:endParaRPr dirty="0"/>
          </a:p>
        </p:txBody>
      </p:sp>
      <p:pic>
        <p:nvPicPr>
          <p:cNvPr id="6" name="Google Shape;525;g15a427645e4_0_79">
            <a:extLst>
              <a:ext uri="{FF2B5EF4-FFF2-40B4-BE49-F238E27FC236}">
                <a16:creationId xmlns:a16="http://schemas.microsoft.com/office/drawing/2014/main" id="{BCEA715B-5D50-9365-529B-34A34857232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2575" y="1903025"/>
            <a:ext cx="6543675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98;p17">
            <a:extLst>
              <a:ext uri="{FF2B5EF4-FFF2-40B4-BE49-F238E27FC236}">
                <a16:creationId xmlns:a16="http://schemas.microsoft.com/office/drawing/2014/main" id="{6E50B608-A26A-0322-974B-D8FF4A27834A}"/>
              </a:ext>
            </a:extLst>
          </p:cNvPr>
          <p:cNvSpPr txBox="1"/>
          <p:nvPr/>
        </p:nvSpPr>
        <p:spPr>
          <a:xfrm>
            <a:off x="589049" y="3833600"/>
            <a:ext cx="170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H/W 파일구성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Google Shape;499;p17">
            <a:extLst>
              <a:ext uri="{FF2B5EF4-FFF2-40B4-BE49-F238E27FC236}">
                <a16:creationId xmlns:a16="http://schemas.microsoft.com/office/drawing/2014/main" id="{B70B819D-BBB2-75B5-722B-1BF056F440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049" y="4299150"/>
            <a:ext cx="4875626" cy="22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00;p17">
            <a:extLst>
              <a:ext uri="{FF2B5EF4-FFF2-40B4-BE49-F238E27FC236}">
                <a16:creationId xmlns:a16="http://schemas.microsoft.com/office/drawing/2014/main" id="{31A23B26-3725-4908-DEA2-85F2C980F0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575" y="4299150"/>
            <a:ext cx="4875625" cy="2001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170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25" y="304175"/>
            <a:ext cx="5007455" cy="23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851" y="314767"/>
            <a:ext cx="6044249" cy="235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508;p18">
            <a:extLst>
              <a:ext uri="{FF2B5EF4-FFF2-40B4-BE49-F238E27FC236}">
                <a16:creationId xmlns:a16="http://schemas.microsoft.com/office/drawing/2014/main" id="{D8D5E325-B3DE-18FB-DAFC-546A3ADBCE9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650" y="3413750"/>
            <a:ext cx="5575225" cy="26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09;p18">
            <a:extLst>
              <a:ext uri="{FF2B5EF4-FFF2-40B4-BE49-F238E27FC236}">
                <a16:creationId xmlns:a16="http://schemas.microsoft.com/office/drawing/2014/main" id="{488F0E03-4A70-2C95-F55D-4D02C8625B6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0275" y="152400"/>
            <a:ext cx="6045426" cy="2945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10;p18">
            <a:extLst>
              <a:ext uri="{FF2B5EF4-FFF2-40B4-BE49-F238E27FC236}">
                <a16:creationId xmlns:a16="http://schemas.microsoft.com/office/drawing/2014/main" id="{E16FD9C4-3624-39F1-4732-DBD37B8B09F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275" y="3419475"/>
            <a:ext cx="6045426" cy="28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g15a427645e4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" y="1266825"/>
            <a:ext cx="447675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15a427645e4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2925" y="1266825"/>
            <a:ext cx="5086350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15a427645e4_0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175" y="4705350"/>
            <a:ext cx="4627769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15a427645e4_0_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2919" y="4663825"/>
            <a:ext cx="4801791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96;p17">
            <a:extLst>
              <a:ext uri="{FF2B5EF4-FFF2-40B4-BE49-F238E27FC236}">
                <a16:creationId xmlns:a16="http://schemas.microsoft.com/office/drawing/2014/main" id="{73517C67-3B85-1442-7259-6CCE285FBE5B}"/>
              </a:ext>
            </a:extLst>
          </p:cNvPr>
          <p:cNvSpPr txBox="1"/>
          <p:nvPr/>
        </p:nvSpPr>
        <p:spPr>
          <a:xfrm>
            <a:off x="335468" y="999008"/>
            <a:ext cx="419843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부품 도면</a:t>
            </a:r>
            <a:endParaRPr dirty="0"/>
          </a:p>
        </p:txBody>
      </p:sp>
      <p:sp>
        <p:nvSpPr>
          <p:cNvPr id="3" name="Google Shape;497;p17">
            <a:extLst>
              <a:ext uri="{FF2B5EF4-FFF2-40B4-BE49-F238E27FC236}">
                <a16:creationId xmlns:a16="http://schemas.microsoft.com/office/drawing/2014/main" id="{E9C4521B-F575-DDC1-AAC4-DF590D8F0A88}"/>
              </a:ext>
            </a:extLst>
          </p:cNvPr>
          <p:cNvSpPr txBox="1"/>
          <p:nvPr/>
        </p:nvSpPr>
        <p:spPr>
          <a:xfrm>
            <a:off x="275208" y="266330"/>
            <a:ext cx="46341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프로그램 설명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3476995"/>
            <a:ext cx="5857875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96;p17">
            <a:extLst>
              <a:ext uri="{FF2B5EF4-FFF2-40B4-BE49-F238E27FC236}">
                <a16:creationId xmlns:a16="http://schemas.microsoft.com/office/drawing/2014/main" id="{F38CBD92-7E65-CC4E-D7BA-86E157092504}"/>
              </a:ext>
            </a:extLst>
          </p:cNvPr>
          <p:cNvSpPr txBox="1"/>
          <p:nvPr/>
        </p:nvSpPr>
        <p:spPr>
          <a:xfrm>
            <a:off x="335468" y="999008"/>
            <a:ext cx="419843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조립 </a:t>
            </a:r>
            <a:r>
              <a:rPr lang="ko-KR" alt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방법 및 영상</a:t>
            </a:r>
            <a:endParaRPr dirty="0"/>
          </a:p>
        </p:txBody>
      </p:sp>
      <p:sp>
        <p:nvSpPr>
          <p:cNvPr id="3" name="Google Shape;497;p17">
            <a:extLst>
              <a:ext uri="{FF2B5EF4-FFF2-40B4-BE49-F238E27FC236}">
                <a16:creationId xmlns:a16="http://schemas.microsoft.com/office/drawing/2014/main" id="{6A1289B6-847B-F363-A670-29A60CA4DC8E}"/>
              </a:ext>
            </a:extLst>
          </p:cNvPr>
          <p:cNvSpPr txBox="1"/>
          <p:nvPr/>
        </p:nvSpPr>
        <p:spPr>
          <a:xfrm>
            <a:off x="275208" y="266330"/>
            <a:ext cx="46341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프로그램 설명</a:t>
            </a:r>
            <a:endParaRPr dirty="0"/>
          </a:p>
        </p:txBody>
      </p:sp>
      <p:pic>
        <p:nvPicPr>
          <p:cNvPr id="4" name="Google Shape;523;g15a427645e4_0_79">
            <a:extLst>
              <a:ext uri="{FF2B5EF4-FFF2-40B4-BE49-F238E27FC236}">
                <a16:creationId xmlns:a16="http://schemas.microsoft.com/office/drawing/2014/main" id="{E208F96D-220F-D11D-3282-3632AC4C1D0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25" y="1608535"/>
            <a:ext cx="865822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6;p17">
            <a:extLst>
              <a:ext uri="{FF2B5EF4-FFF2-40B4-BE49-F238E27FC236}">
                <a16:creationId xmlns:a16="http://schemas.microsoft.com/office/drawing/2014/main" id="{8C294950-B861-FA73-8516-2846C440084E}"/>
              </a:ext>
            </a:extLst>
          </p:cNvPr>
          <p:cNvSpPr txBox="1"/>
          <p:nvPr/>
        </p:nvSpPr>
        <p:spPr>
          <a:xfrm>
            <a:off x="335468" y="999008"/>
            <a:ext cx="419843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작업 결과물 깃 </a:t>
            </a:r>
            <a:r>
              <a:rPr lang="ko-KR" altLang="en-US" dirty="0" err="1"/>
              <a:t>버젼관리</a:t>
            </a:r>
            <a:endParaRPr dirty="0"/>
          </a:p>
        </p:txBody>
      </p:sp>
      <p:sp>
        <p:nvSpPr>
          <p:cNvPr id="3" name="Google Shape;497;p17">
            <a:extLst>
              <a:ext uri="{FF2B5EF4-FFF2-40B4-BE49-F238E27FC236}">
                <a16:creationId xmlns:a16="http://schemas.microsoft.com/office/drawing/2014/main" id="{25B71332-723C-2D7B-9BCA-526E6459AFE2}"/>
              </a:ext>
            </a:extLst>
          </p:cNvPr>
          <p:cNvSpPr txBox="1"/>
          <p:nvPr/>
        </p:nvSpPr>
        <p:spPr>
          <a:xfrm>
            <a:off x="275208" y="266330"/>
            <a:ext cx="46341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프로그램 설명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47D9CA-FFCE-96BD-B913-CCB110E18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93020"/>
            <a:ext cx="8077200" cy="482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07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9"/>
          <p:cNvSpPr txBox="1"/>
          <p:nvPr/>
        </p:nvSpPr>
        <p:spPr>
          <a:xfrm>
            <a:off x="275208" y="266330"/>
            <a:ext cx="3258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531" name="Google Shape;531;p19"/>
          <p:cNvSpPr txBox="1"/>
          <p:nvPr/>
        </p:nvSpPr>
        <p:spPr>
          <a:xfrm>
            <a:off x="275208" y="1020782"/>
            <a:ext cx="405010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함수별 기능</a:t>
            </a:r>
            <a:endParaRPr/>
          </a:p>
        </p:txBody>
      </p:sp>
      <p:sp>
        <p:nvSpPr>
          <p:cNvPr id="532" name="Google Shape;532;p19"/>
          <p:cNvSpPr txBox="1"/>
          <p:nvPr/>
        </p:nvSpPr>
        <p:spPr>
          <a:xfrm>
            <a:off x="547125" y="1867800"/>
            <a:ext cx="8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C, C++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19"/>
          <p:cNvSpPr/>
          <p:nvPr/>
        </p:nvSpPr>
        <p:spPr>
          <a:xfrm>
            <a:off x="1378766" y="1935750"/>
            <a:ext cx="414900" cy="26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9"/>
          <p:cNvSpPr txBox="1"/>
          <p:nvPr/>
        </p:nvSpPr>
        <p:spPr>
          <a:xfrm>
            <a:off x="1907000" y="1867800"/>
            <a:ext cx="56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객체와 함수를 생성하여 Program 구동함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19"/>
          <p:cNvSpPr txBox="1"/>
          <p:nvPr/>
        </p:nvSpPr>
        <p:spPr>
          <a:xfrm>
            <a:off x="625525" y="3082300"/>
            <a:ext cx="594300" cy="4002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객체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6" name="Google Shape;536;p19"/>
          <p:cNvSpPr txBox="1"/>
          <p:nvPr/>
        </p:nvSpPr>
        <p:spPr>
          <a:xfrm>
            <a:off x="2056200" y="3082300"/>
            <a:ext cx="1734300" cy="4002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블루투스 통신 객체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7" name="Google Shape;537;p19"/>
          <p:cNvSpPr txBox="1"/>
          <p:nvPr/>
        </p:nvSpPr>
        <p:spPr>
          <a:xfrm>
            <a:off x="1966650" y="4541925"/>
            <a:ext cx="1913400" cy="4002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모터보드 PWM 객체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8" name="Google Shape;538;p19"/>
          <p:cNvCxnSpPr>
            <a:stCxn id="535" idx="3"/>
            <a:endCxn id="536" idx="1"/>
          </p:cNvCxnSpPr>
          <p:nvPr/>
        </p:nvCxnSpPr>
        <p:spPr>
          <a:xfrm>
            <a:off x="1219825" y="3282400"/>
            <a:ext cx="83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" name="Google Shape;539;p19"/>
          <p:cNvCxnSpPr>
            <a:stCxn id="537" idx="1"/>
          </p:cNvCxnSpPr>
          <p:nvPr/>
        </p:nvCxnSpPr>
        <p:spPr>
          <a:xfrm rot="10800000">
            <a:off x="1691550" y="3284325"/>
            <a:ext cx="275100" cy="1457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0" name="Google Shape;5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600" y="4331044"/>
            <a:ext cx="1815150" cy="821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699" y="2910926"/>
            <a:ext cx="731106" cy="742953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19"/>
          <p:cNvSpPr txBox="1"/>
          <p:nvPr/>
        </p:nvSpPr>
        <p:spPr>
          <a:xfrm>
            <a:off x="6236875" y="2910925"/>
            <a:ext cx="594300" cy="4002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함수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p19"/>
          <p:cNvSpPr txBox="1"/>
          <p:nvPr/>
        </p:nvSpPr>
        <p:spPr>
          <a:xfrm>
            <a:off x="7584500" y="2910925"/>
            <a:ext cx="1913400" cy="4002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초기화 setup() 함수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p19"/>
          <p:cNvSpPr txBox="1"/>
          <p:nvPr/>
        </p:nvSpPr>
        <p:spPr>
          <a:xfrm>
            <a:off x="7584500" y="3641700"/>
            <a:ext cx="1913400" cy="4002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동작 loof() 함수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p19"/>
          <p:cNvSpPr txBox="1"/>
          <p:nvPr/>
        </p:nvSpPr>
        <p:spPr>
          <a:xfrm>
            <a:off x="7584500" y="4372475"/>
            <a:ext cx="1913400" cy="4002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기능 함수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p19"/>
          <p:cNvSpPr txBox="1"/>
          <p:nvPr/>
        </p:nvSpPr>
        <p:spPr>
          <a:xfrm>
            <a:off x="10471800" y="4370550"/>
            <a:ext cx="836400" cy="4002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앉기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p19"/>
          <p:cNvSpPr txBox="1"/>
          <p:nvPr/>
        </p:nvSpPr>
        <p:spPr>
          <a:xfrm>
            <a:off x="10471800" y="4981650"/>
            <a:ext cx="836400" cy="4002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서기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19"/>
          <p:cNvSpPr txBox="1"/>
          <p:nvPr/>
        </p:nvSpPr>
        <p:spPr>
          <a:xfrm>
            <a:off x="10471800" y="5592750"/>
            <a:ext cx="836400" cy="4002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걷기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p19"/>
          <p:cNvSpPr txBox="1"/>
          <p:nvPr/>
        </p:nvSpPr>
        <p:spPr>
          <a:xfrm>
            <a:off x="10471800" y="6203850"/>
            <a:ext cx="836400" cy="5541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한쪽 다리들기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0" name="Google Shape;550;p19"/>
          <p:cNvCxnSpPr>
            <a:stCxn id="542" idx="3"/>
            <a:endCxn id="543" idx="1"/>
          </p:cNvCxnSpPr>
          <p:nvPr/>
        </p:nvCxnSpPr>
        <p:spPr>
          <a:xfrm>
            <a:off x="6831175" y="3111025"/>
            <a:ext cx="7533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19"/>
          <p:cNvCxnSpPr>
            <a:stCxn id="544" idx="1"/>
          </p:cNvCxnSpPr>
          <p:nvPr/>
        </p:nvCxnSpPr>
        <p:spPr>
          <a:xfrm rot="10800000">
            <a:off x="7254200" y="3113100"/>
            <a:ext cx="330300" cy="728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19"/>
          <p:cNvCxnSpPr>
            <a:stCxn id="545" idx="1"/>
          </p:cNvCxnSpPr>
          <p:nvPr/>
        </p:nvCxnSpPr>
        <p:spPr>
          <a:xfrm rot="10800000">
            <a:off x="7254200" y="3839375"/>
            <a:ext cx="330300" cy="733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19"/>
          <p:cNvCxnSpPr>
            <a:stCxn id="545" idx="3"/>
            <a:endCxn id="546" idx="1"/>
          </p:cNvCxnSpPr>
          <p:nvPr/>
        </p:nvCxnSpPr>
        <p:spPr>
          <a:xfrm rot="10800000" flipH="1">
            <a:off x="9497900" y="4570775"/>
            <a:ext cx="9738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19"/>
          <p:cNvCxnSpPr>
            <a:stCxn id="547" idx="1"/>
          </p:cNvCxnSpPr>
          <p:nvPr/>
        </p:nvCxnSpPr>
        <p:spPr>
          <a:xfrm rot="10800000">
            <a:off x="10103100" y="4584450"/>
            <a:ext cx="368700" cy="597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19"/>
          <p:cNvCxnSpPr>
            <a:stCxn id="548" idx="1"/>
          </p:cNvCxnSpPr>
          <p:nvPr/>
        </p:nvCxnSpPr>
        <p:spPr>
          <a:xfrm rot="10800000">
            <a:off x="10103100" y="5188350"/>
            <a:ext cx="368700" cy="604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19"/>
          <p:cNvCxnSpPr>
            <a:stCxn id="549" idx="1"/>
          </p:cNvCxnSpPr>
          <p:nvPr/>
        </p:nvCxnSpPr>
        <p:spPr>
          <a:xfrm rot="10800000">
            <a:off x="10103100" y="5792100"/>
            <a:ext cx="368700" cy="688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1"/>
          <p:cNvSpPr txBox="1"/>
          <p:nvPr/>
        </p:nvSpPr>
        <p:spPr>
          <a:xfrm>
            <a:off x="275208" y="266330"/>
            <a:ext cx="3258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562" name="Google Shape;562;p21"/>
          <p:cNvSpPr txBox="1"/>
          <p:nvPr/>
        </p:nvSpPr>
        <p:spPr>
          <a:xfrm>
            <a:off x="275208" y="1003582"/>
            <a:ext cx="405010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함수의 흐름도</a:t>
            </a:r>
            <a:endParaRPr/>
          </a:p>
        </p:txBody>
      </p:sp>
      <p:sp>
        <p:nvSpPr>
          <p:cNvPr id="567" name="Google Shape;567;p21"/>
          <p:cNvSpPr txBox="1"/>
          <p:nvPr/>
        </p:nvSpPr>
        <p:spPr>
          <a:xfrm>
            <a:off x="8705761" y="3509718"/>
            <a:ext cx="2052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앉기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서기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걷기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한 쪽 다리 들기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800" b="1" dirty="0">
                <a:latin typeface="Malgun Gothic"/>
                <a:ea typeface="Malgun Gothic"/>
                <a:cs typeface="Malgun Gothic"/>
                <a:sym typeface="Malgun Gothic"/>
              </a:rPr>
              <a:t>⋮</a:t>
            </a:r>
            <a:endParaRPr sz="18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69" name="Google Shape;569;p21"/>
          <p:cNvCxnSpPr>
            <a:cxnSpLocks/>
            <a:stCxn id="30" idx="2"/>
            <a:endCxn id="10" idx="2"/>
          </p:cNvCxnSpPr>
          <p:nvPr/>
        </p:nvCxnSpPr>
        <p:spPr>
          <a:xfrm rot="5400000" flipH="1">
            <a:off x="5164898" y="2430465"/>
            <a:ext cx="2283146" cy="4079466"/>
          </a:xfrm>
          <a:prstGeom prst="bentConnector3">
            <a:avLst>
              <a:gd name="adj1" fmla="val -100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2" name="Google Shape;572;p21"/>
          <p:cNvCxnSpPr>
            <a:cxnSpLocks/>
            <a:stCxn id="10" idx="3"/>
            <a:endCxn id="30" idx="1"/>
          </p:cNvCxnSpPr>
          <p:nvPr/>
        </p:nvCxnSpPr>
        <p:spPr>
          <a:xfrm>
            <a:off x="5000163" y="2882460"/>
            <a:ext cx="1203395" cy="22308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20DC3A0A-0820-87D7-785F-DF0231B0758B}"/>
              </a:ext>
            </a:extLst>
          </p:cNvPr>
          <p:cNvSpPr/>
          <p:nvPr/>
        </p:nvSpPr>
        <p:spPr>
          <a:xfrm>
            <a:off x="704850" y="1828800"/>
            <a:ext cx="1782475" cy="523220"/>
          </a:xfrm>
          <a:prstGeom prst="flowChartTermina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BE8922-B091-BF44-33F9-5E86A32C33DE}"/>
              </a:ext>
            </a:extLst>
          </p:cNvPr>
          <p:cNvSpPr txBox="1"/>
          <p:nvPr/>
        </p:nvSpPr>
        <p:spPr>
          <a:xfrm>
            <a:off x="1231162" y="1936521"/>
            <a:ext cx="866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초기화</a:t>
            </a: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A25A51F0-40B4-6CDF-8CC8-824621050884}"/>
              </a:ext>
            </a:extLst>
          </p:cNvPr>
          <p:cNvSpPr/>
          <p:nvPr/>
        </p:nvSpPr>
        <p:spPr>
          <a:xfrm>
            <a:off x="725287" y="2697811"/>
            <a:ext cx="1782475" cy="546539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BB0AD2-AB06-4CCD-0612-089EF3923A29}"/>
              </a:ext>
            </a:extLst>
          </p:cNvPr>
          <p:cNvSpPr txBox="1"/>
          <p:nvPr/>
        </p:nvSpPr>
        <p:spPr>
          <a:xfrm>
            <a:off x="912337" y="2817191"/>
            <a:ext cx="118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동작</a:t>
            </a:r>
          </a:p>
        </p:txBody>
      </p:sp>
      <p:sp>
        <p:nvSpPr>
          <p:cNvPr id="10" name="순서도: 판단 9">
            <a:extLst>
              <a:ext uri="{FF2B5EF4-FFF2-40B4-BE49-F238E27FC236}">
                <a16:creationId xmlns:a16="http://schemas.microsoft.com/office/drawing/2014/main" id="{47D1A65C-A609-0D6C-3898-A758F5E86766}"/>
              </a:ext>
            </a:extLst>
          </p:cNvPr>
          <p:cNvSpPr/>
          <p:nvPr/>
        </p:nvSpPr>
        <p:spPr>
          <a:xfrm>
            <a:off x="3533313" y="2436295"/>
            <a:ext cx="1466850" cy="892330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FADDC2-C174-C8B8-7B44-F11C80635601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507762" y="2882460"/>
            <a:ext cx="1025551" cy="88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91CC12C-677D-14E0-619E-966AA41AF5D8}"/>
              </a:ext>
            </a:extLst>
          </p:cNvPr>
          <p:cNvSpPr txBox="1"/>
          <p:nvPr/>
        </p:nvSpPr>
        <p:spPr>
          <a:xfrm>
            <a:off x="2825301" y="1741284"/>
            <a:ext cx="2838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Bluetooth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명령 대기</a:t>
            </a:r>
            <a:endParaRPr lang="ko-KR" altLang="en-US" sz="1400" dirty="0"/>
          </a:p>
        </p:txBody>
      </p:sp>
      <p:sp>
        <p:nvSpPr>
          <p:cNvPr id="18" name="순서도: 문서 17">
            <a:extLst>
              <a:ext uri="{FF2B5EF4-FFF2-40B4-BE49-F238E27FC236}">
                <a16:creationId xmlns:a16="http://schemas.microsoft.com/office/drawing/2014/main" id="{9106FE8E-C419-5315-024D-B63B8E1D5D13}"/>
              </a:ext>
            </a:extLst>
          </p:cNvPr>
          <p:cNvSpPr/>
          <p:nvPr/>
        </p:nvSpPr>
        <p:spPr>
          <a:xfrm>
            <a:off x="6923286" y="2946093"/>
            <a:ext cx="1782475" cy="892330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2326F-B6E1-7F93-C183-084750D4E8DC}"/>
              </a:ext>
            </a:extLst>
          </p:cNvPr>
          <p:cNvSpPr txBox="1"/>
          <p:nvPr/>
        </p:nvSpPr>
        <p:spPr>
          <a:xfrm>
            <a:off x="7383516" y="1711777"/>
            <a:ext cx="11725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명령분석</a:t>
            </a:r>
            <a:endParaRPr lang="ko-KR" altLang="en-US" sz="1400" dirty="0"/>
          </a:p>
        </p:txBody>
      </p:sp>
      <p:sp>
        <p:nvSpPr>
          <p:cNvPr id="30" name="순서도: 처리 29">
            <a:extLst>
              <a:ext uri="{FF2B5EF4-FFF2-40B4-BE49-F238E27FC236}">
                <a16:creationId xmlns:a16="http://schemas.microsoft.com/office/drawing/2014/main" id="{45CA9A80-2366-D6A6-967D-67B06E396069}"/>
              </a:ext>
            </a:extLst>
          </p:cNvPr>
          <p:cNvSpPr/>
          <p:nvPr/>
        </p:nvSpPr>
        <p:spPr>
          <a:xfrm>
            <a:off x="6203558" y="599317"/>
            <a:ext cx="4285291" cy="5012454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판단 35">
            <a:extLst>
              <a:ext uri="{FF2B5EF4-FFF2-40B4-BE49-F238E27FC236}">
                <a16:creationId xmlns:a16="http://schemas.microsoft.com/office/drawing/2014/main" id="{965FCFD7-A279-B59C-CCE3-F1646EA1C04F}"/>
              </a:ext>
            </a:extLst>
          </p:cNvPr>
          <p:cNvSpPr/>
          <p:nvPr/>
        </p:nvSpPr>
        <p:spPr>
          <a:xfrm>
            <a:off x="7173156" y="1446951"/>
            <a:ext cx="1466850" cy="892330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Google Shape;572;p21">
            <a:extLst>
              <a:ext uri="{FF2B5EF4-FFF2-40B4-BE49-F238E27FC236}">
                <a16:creationId xmlns:a16="http://schemas.microsoft.com/office/drawing/2014/main" id="{C4FA3234-8AF1-73F7-D4B3-AC67E4668619}"/>
              </a:ext>
            </a:extLst>
          </p:cNvPr>
          <p:cNvCxnSpPr>
            <a:cxnSpLocks/>
            <a:stCxn id="30" idx="1"/>
            <a:endCxn id="36" idx="1"/>
          </p:cNvCxnSpPr>
          <p:nvPr/>
        </p:nvCxnSpPr>
        <p:spPr>
          <a:xfrm flipV="1">
            <a:off x="6203558" y="1893116"/>
            <a:ext cx="969598" cy="121242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3" name="Google Shape;572;p21">
            <a:extLst>
              <a:ext uri="{FF2B5EF4-FFF2-40B4-BE49-F238E27FC236}">
                <a16:creationId xmlns:a16="http://schemas.microsoft.com/office/drawing/2014/main" id="{03D91D25-8535-B831-2868-1C8D8A22A20A}"/>
              </a:ext>
            </a:extLst>
          </p:cNvPr>
          <p:cNvCxnSpPr>
            <a:cxnSpLocks/>
            <a:stCxn id="36" idx="2"/>
            <a:endCxn id="18" idx="0"/>
          </p:cNvCxnSpPr>
          <p:nvPr/>
        </p:nvCxnSpPr>
        <p:spPr>
          <a:xfrm flipH="1">
            <a:off x="7814524" y="2339281"/>
            <a:ext cx="92057" cy="6068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23747B8-480A-C509-0759-CE1EC14BD2BF}"/>
              </a:ext>
            </a:extLst>
          </p:cNvPr>
          <p:cNvSpPr txBox="1"/>
          <p:nvPr/>
        </p:nvSpPr>
        <p:spPr>
          <a:xfrm>
            <a:off x="6727488" y="3201941"/>
            <a:ext cx="20931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동작 수행</a:t>
            </a:r>
            <a:endParaRPr lang="ko-KR" altLang="en-US" sz="1400" dirty="0"/>
          </a:p>
        </p:txBody>
      </p:sp>
      <p:sp>
        <p:nvSpPr>
          <p:cNvPr id="50" name="순서도: 문서 49">
            <a:extLst>
              <a:ext uri="{FF2B5EF4-FFF2-40B4-BE49-F238E27FC236}">
                <a16:creationId xmlns:a16="http://schemas.microsoft.com/office/drawing/2014/main" id="{58C2CA03-11A4-92DB-9A81-8B5079066A21}"/>
              </a:ext>
            </a:extLst>
          </p:cNvPr>
          <p:cNvSpPr/>
          <p:nvPr/>
        </p:nvSpPr>
        <p:spPr>
          <a:xfrm>
            <a:off x="6905171" y="4070102"/>
            <a:ext cx="1782475" cy="892330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9E8D887-08B2-4E7D-169E-056884242DD4}"/>
              </a:ext>
            </a:extLst>
          </p:cNvPr>
          <p:cNvSpPr txBox="1"/>
          <p:nvPr/>
        </p:nvSpPr>
        <p:spPr>
          <a:xfrm>
            <a:off x="6709373" y="4325950"/>
            <a:ext cx="20931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동작 수행</a:t>
            </a:r>
            <a:endParaRPr lang="ko-KR" altLang="en-US" sz="1400" dirty="0"/>
          </a:p>
        </p:txBody>
      </p:sp>
      <p:cxnSp>
        <p:nvCxnSpPr>
          <p:cNvPr id="52" name="Google Shape;572;p21">
            <a:extLst>
              <a:ext uri="{FF2B5EF4-FFF2-40B4-BE49-F238E27FC236}">
                <a16:creationId xmlns:a16="http://schemas.microsoft.com/office/drawing/2014/main" id="{212B670A-2ABA-F3D9-A24E-9DA0CD1FEB76}"/>
              </a:ext>
            </a:extLst>
          </p:cNvPr>
          <p:cNvCxnSpPr>
            <a:cxnSpLocks/>
            <a:stCxn id="18" idx="2"/>
            <a:endCxn id="50" idx="0"/>
          </p:cNvCxnSpPr>
          <p:nvPr/>
        </p:nvCxnSpPr>
        <p:spPr>
          <a:xfrm flipH="1">
            <a:off x="7796409" y="3779430"/>
            <a:ext cx="18115" cy="29067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5" name="Google Shape;572;p21">
            <a:extLst>
              <a:ext uri="{FF2B5EF4-FFF2-40B4-BE49-F238E27FC236}">
                <a16:creationId xmlns:a16="http://schemas.microsoft.com/office/drawing/2014/main" id="{3A5B28AF-DD22-E6DC-6E3C-7F818C5DEE07}"/>
              </a:ext>
            </a:extLst>
          </p:cNvPr>
          <p:cNvCxnSpPr>
            <a:cxnSpLocks/>
            <a:stCxn id="50" idx="2"/>
            <a:endCxn id="30" idx="2"/>
          </p:cNvCxnSpPr>
          <p:nvPr/>
        </p:nvCxnSpPr>
        <p:spPr>
          <a:xfrm>
            <a:off x="7796409" y="4903439"/>
            <a:ext cx="549795" cy="70833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595cf00c48_1_6"/>
          <p:cNvSpPr txBox="1"/>
          <p:nvPr/>
        </p:nvSpPr>
        <p:spPr>
          <a:xfrm>
            <a:off x="275208" y="266330"/>
            <a:ext cx="27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개발개요</a:t>
            </a:r>
            <a:endParaRPr/>
          </a:p>
        </p:txBody>
      </p:sp>
      <p:sp>
        <p:nvSpPr>
          <p:cNvPr id="114" name="Google Shape;114;g1595cf00c48_1_6"/>
          <p:cNvSpPr txBox="1"/>
          <p:nvPr/>
        </p:nvSpPr>
        <p:spPr>
          <a:xfrm>
            <a:off x="275207" y="748501"/>
            <a:ext cx="1030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작품의 필요성</a:t>
            </a:r>
            <a:r>
              <a:rPr lang="ko-KR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/ 개발하는 작품이 왜 필요한지에 대해 상세히 서술한다.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g1595cf00c48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675" y="2661699"/>
            <a:ext cx="8318699" cy="344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595cf00c48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200" y="1199775"/>
            <a:ext cx="5686800" cy="7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595cf00c48_1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025" y="1753678"/>
            <a:ext cx="7543702" cy="5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178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C13E5-74D6-67B6-29C7-E29D54C2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6CBEDC-91D5-C089-BF9E-59CC9BA68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Google Shape;462;p16">
            <a:extLst>
              <a:ext uri="{FF2B5EF4-FFF2-40B4-BE49-F238E27FC236}">
                <a16:creationId xmlns:a16="http://schemas.microsoft.com/office/drawing/2014/main" id="{5A9D6BC9-E9AB-9984-3C88-A9F211E709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8500" y="3429000"/>
            <a:ext cx="3207725" cy="24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64;p16">
            <a:extLst>
              <a:ext uri="{FF2B5EF4-FFF2-40B4-BE49-F238E27FC236}">
                <a16:creationId xmlns:a16="http://schemas.microsoft.com/office/drawing/2014/main" id="{18A75B0A-B0A8-0E59-F10B-585DD952E950}"/>
              </a:ext>
            </a:extLst>
          </p:cNvPr>
          <p:cNvSpPr txBox="1"/>
          <p:nvPr/>
        </p:nvSpPr>
        <p:spPr>
          <a:xfrm>
            <a:off x="2367350" y="4232250"/>
            <a:ext cx="214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아두이노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UNO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Google Shape;465;p16">
            <a:extLst>
              <a:ext uri="{FF2B5EF4-FFF2-40B4-BE49-F238E27FC236}">
                <a16:creationId xmlns:a16="http://schemas.microsoft.com/office/drawing/2014/main" id="{92B2270F-A73D-92FE-AE75-4D959A22FD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50" y="3820025"/>
            <a:ext cx="3352800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66;p16">
            <a:extLst>
              <a:ext uri="{FF2B5EF4-FFF2-40B4-BE49-F238E27FC236}">
                <a16:creationId xmlns:a16="http://schemas.microsoft.com/office/drawing/2014/main" id="{7E891075-C985-BABC-E807-3FBD0C9EC14F}"/>
              </a:ext>
            </a:extLst>
          </p:cNvPr>
          <p:cNvSpPr txBox="1"/>
          <p:nvPr/>
        </p:nvSpPr>
        <p:spPr>
          <a:xfrm>
            <a:off x="8307500" y="2993175"/>
            <a:ext cx="20025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PCA9685 16채널 12비트 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PWM 서보 드라이버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93004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2"/>
          <p:cNvSpPr txBox="1"/>
          <p:nvPr/>
        </p:nvSpPr>
        <p:spPr>
          <a:xfrm>
            <a:off x="275208" y="266330"/>
            <a:ext cx="3258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579" name="Google Shape;579;p22"/>
          <p:cNvSpPr txBox="1"/>
          <p:nvPr/>
        </p:nvSpPr>
        <p:spPr>
          <a:xfrm>
            <a:off x="275208" y="1048434"/>
            <a:ext cx="405010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기술적 차별성</a:t>
            </a:r>
            <a:endParaRPr/>
          </a:p>
        </p:txBody>
      </p:sp>
      <p:sp>
        <p:nvSpPr>
          <p:cNvPr id="580" name="Google Shape;580;p22"/>
          <p:cNvSpPr txBox="1"/>
          <p:nvPr/>
        </p:nvSpPr>
        <p:spPr>
          <a:xfrm>
            <a:off x="894925" y="2054650"/>
            <a:ext cx="468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다중 서보모터 제어 시스템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1" name="Google Shape;581;p22"/>
          <p:cNvSpPr txBox="1"/>
          <p:nvPr/>
        </p:nvSpPr>
        <p:spPr>
          <a:xfrm>
            <a:off x="894925" y="2526650"/>
            <a:ext cx="468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시분할 PWM 신호 발생 - 다중 모터 동시 동작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2" name="Google Shape;582;p22"/>
          <p:cNvSpPr txBox="1"/>
          <p:nvPr/>
        </p:nvSpPr>
        <p:spPr>
          <a:xfrm>
            <a:off x="894925" y="2998650"/>
            <a:ext cx="468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동작 각도 제어 Pre-DataSet 보유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3" name="Google Shape;583;p22"/>
          <p:cNvSpPr txBox="1"/>
          <p:nvPr/>
        </p:nvSpPr>
        <p:spPr>
          <a:xfrm>
            <a:off x="894925" y="3470650"/>
            <a:ext cx="618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Bluetooth 통신을 통한 안드로이드 시스템과 연결 및 동작 제어 가능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4" name="Google Shape;584;p22"/>
          <p:cNvSpPr txBox="1"/>
          <p:nvPr/>
        </p:nvSpPr>
        <p:spPr>
          <a:xfrm>
            <a:off x="894925" y="3942650"/>
            <a:ext cx="618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다수의 기구물 통한 군집행동 가능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4"/>
          <p:cNvSpPr txBox="1"/>
          <p:nvPr/>
        </p:nvSpPr>
        <p:spPr>
          <a:xfrm>
            <a:off x="275208" y="266330"/>
            <a:ext cx="997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중 발생한 장애요인과 해결방안</a:t>
            </a:r>
            <a:endParaRPr/>
          </a:p>
        </p:txBody>
      </p:sp>
      <p:sp>
        <p:nvSpPr>
          <p:cNvPr id="590" name="Google Shape;590;p24"/>
          <p:cNvSpPr txBox="1"/>
          <p:nvPr/>
        </p:nvSpPr>
        <p:spPr>
          <a:xfrm>
            <a:off x="641400" y="1312400"/>
            <a:ext cx="10631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Hardware 개발 초기 모델 무게가 너무 무거워서 서보모터가 버티지 못함.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&gt; 디자인 변화, 크기 축소 및 내부 쉘 처리를 통한 무게 감량.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1" name="Google Shape;5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600" y="2705850"/>
            <a:ext cx="1857375" cy="105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3600" y="3900125"/>
            <a:ext cx="185737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5325" y="3033800"/>
            <a:ext cx="1246093" cy="9005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94" name="Google Shape;59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8134" y="4070797"/>
            <a:ext cx="1246091" cy="9005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95" name="Google Shape;59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8134" y="3033800"/>
            <a:ext cx="1246091" cy="9005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96" name="Google Shape;59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5325" y="4070800"/>
            <a:ext cx="1246091" cy="900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97" name="Google Shape;597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47109" y="3054000"/>
            <a:ext cx="2492600" cy="1869426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24"/>
          <p:cNvSpPr/>
          <p:nvPr/>
        </p:nvSpPr>
        <p:spPr>
          <a:xfrm>
            <a:off x="4065750" y="3811050"/>
            <a:ext cx="783600" cy="64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5"/>
          <p:cNvSpPr txBox="1"/>
          <p:nvPr/>
        </p:nvSpPr>
        <p:spPr>
          <a:xfrm>
            <a:off x="963275" y="1320650"/>
            <a:ext cx="10669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아두이노만 가지고 동시에 12개의 서보모터를 제어할 수 없음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PCA 9685 16채널 서보 드라이버를 사용해서 제어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4" name="Google Shape;604;p25"/>
          <p:cNvSpPr txBox="1"/>
          <p:nvPr/>
        </p:nvSpPr>
        <p:spPr>
          <a:xfrm>
            <a:off x="1039475" y="4223200"/>
            <a:ext cx="11187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아두이노와 서보 드라이버에 각각 1.5V 건전지가 4개씩 필요해서 AA건전지를 총 8개 사용 - 무게 증가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3.7V 리튬이온충전지 2개를 직렬로 연결한 후 회로 설계를 통해 아두이노와 서보 드라이버에 2개의 충전지로 전력 공급</a:t>
            </a:r>
            <a:endParaRPr/>
          </a:p>
        </p:txBody>
      </p:sp>
      <p:sp>
        <p:nvSpPr>
          <p:cNvPr id="605" name="Google Shape;605;p25"/>
          <p:cNvSpPr txBox="1"/>
          <p:nvPr/>
        </p:nvSpPr>
        <p:spPr>
          <a:xfrm>
            <a:off x="275208" y="266330"/>
            <a:ext cx="997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중 발생한 장애요인과 해결방안</a:t>
            </a:r>
            <a:endParaRPr/>
          </a:p>
        </p:txBody>
      </p:sp>
      <p:pic>
        <p:nvPicPr>
          <p:cNvPr id="606" name="Google Shape;6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000" y="2297450"/>
            <a:ext cx="2287566" cy="171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245900" y="1991263"/>
            <a:ext cx="1689449" cy="225259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25"/>
          <p:cNvSpPr/>
          <p:nvPr/>
        </p:nvSpPr>
        <p:spPr>
          <a:xfrm>
            <a:off x="1198017" y="1821617"/>
            <a:ext cx="414900" cy="26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1198017" y="4715184"/>
            <a:ext cx="414900" cy="26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5091350" y="2886413"/>
            <a:ext cx="529200" cy="46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1" name="Google Shape;61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6075" y="5173775"/>
            <a:ext cx="2107400" cy="15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2977" y="5264575"/>
            <a:ext cx="1928941" cy="1446701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25"/>
          <p:cNvSpPr txBox="1"/>
          <p:nvPr/>
        </p:nvSpPr>
        <p:spPr>
          <a:xfrm>
            <a:off x="8208425" y="5779675"/>
            <a:ext cx="10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직렬연결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14" name="Google Shape;614;p25"/>
          <p:cNvCxnSpPr>
            <a:stCxn id="613" idx="1"/>
          </p:cNvCxnSpPr>
          <p:nvPr/>
        </p:nvCxnSpPr>
        <p:spPr>
          <a:xfrm rot="10800000">
            <a:off x="7776725" y="5829925"/>
            <a:ext cx="431700" cy="13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5" name="Google Shape;615;p25"/>
          <p:cNvSpPr txBox="1"/>
          <p:nvPr/>
        </p:nvSpPr>
        <p:spPr>
          <a:xfrm>
            <a:off x="6464059" y="4973113"/>
            <a:ext cx="183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아두이노 전원공급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6" name="Google Shape;616;p25"/>
          <p:cNvSpPr txBox="1"/>
          <p:nvPr/>
        </p:nvSpPr>
        <p:spPr>
          <a:xfrm>
            <a:off x="5184041" y="6113500"/>
            <a:ext cx="1234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서보드라이버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전원공급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17" name="Google Shape;617;p25"/>
          <p:cNvCxnSpPr/>
          <p:nvPr/>
        </p:nvCxnSpPr>
        <p:spPr>
          <a:xfrm flipH="1">
            <a:off x="7163775" y="5244900"/>
            <a:ext cx="37500" cy="30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8" name="Google Shape;618;p25"/>
          <p:cNvCxnSpPr/>
          <p:nvPr/>
        </p:nvCxnSpPr>
        <p:spPr>
          <a:xfrm rot="10800000" flipH="1">
            <a:off x="6248500" y="6225850"/>
            <a:ext cx="405600" cy="150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9" name="Google Shape;619;p25"/>
          <p:cNvSpPr/>
          <p:nvPr/>
        </p:nvSpPr>
        <p:spPr>
          <a:xfrm>
            <a:off x="5313082" y="5574383"/>
            <a:ext cx="529200" cy="46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6"/>
          <p:cNvSpPr txBox="1"/>
          <p:nvPr/>
        </p:nvSpPr>
        <p:spPr>
          <a:xfrm>
            <a:off x="275208" y="266330"/>
            <a:ext cx="997715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결과물의 차별성</a:t>
            </a:r>
            <a:endParaRPr/>
          </a:p>
        </p:txBody>
      </p:sp>
      <p:pic>
        <p:nvPicPr>
          <p:cNvPr id="625" name="Google Shape;6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000" y="1652747"/>
            <a:ext cx="2579575" cy="2000751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26"/>
          <p:cNvSpPr txBox="1"/>
          <p:nvPr/>
        </p:nvSpPr>
        <p:spPr>
          <a:xfrm>
            <a:off x="802975" y="3691275"/>
            <a:ext cx="230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Freenove Robot Dog Kit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7" name="Google Shape;6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375" y="2153995"/>
            <a:ext cx="1483225" cy="14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26"/>
          <p:cNvSpPr txBox="1"/>
          <p:nvPr/>
        </p:nvSpPr>
        <p:spPr>
          <a:xfrm>
            <a:off x="3763875" y="1108000"/>
            <a:ext cx="67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Freenove사의 로봇개는 아크릴 소재로 부품을 제작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9" name="Google Shape;629;p26"/>
          <p:cNvSpPr/>
          <p:nvPr/>
        </p:nvSpPr>
        <p:spPr>
          <a:xfrm>
            <a:off x="3905375" y="1584400"/>
            <a:ext cx="414900" cy="26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6"/>
          <p:cNvSpPr txBox="1"/>
          <p:nvPr/>
        </p:nvSpPr>
        <p:spPr>
          <a:xfrm>
            <a:off x="4320275" y="1516450"/>
            <a:ext cx="756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3D프린터를 사용, Open Source 형식으로 STL 파일 공유 가능. 누구나 쉽게 제작 가능하다.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1" name="Google Shape;6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6100" y="2154000"/>
            <a:ext cx="1483225" cy="14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26"/>
          <p:cNvSpPr txBox="1"/>
          <p:nvPr/>
        </p:nvSpPr>
        <p:spPr>
          <a:xfrm>
            <a:off x="4226525" y="3653500"/>
            <a:ext cx="230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아크릴로 부품을 제조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3" name="Google Shape;63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2225" y="2153985"/>
            <a:ext cx="1977635" cy="14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60950" y="2170275"/>
            <a:ext cx="1977624" cy="14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26"/>
          <p:cNvSpPr/>
          <p:nvPr/>
        </p:nvSpPr>
        <p:spPr>
          <a:xfrm>
            <a:off x="7065525" y="2702225"/>
            <a:ext cx="529200" cy="46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6"/>
          <p:cNvSpPr txBox="1"/>
          <p:nvPr/>
        </p:nvSpPr>
        <p:spPr>
          <a:xfrm>
            <a:off x="7944683" y="3653500"/>
            <a:ext cx="359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3D프린터로 제작, 부품별 STL 파일 보유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p26"/>
          <p:cNvSpPr/>
          <p:nvPr/>
        </p:nvSpPr>
        <p:spPr>
          <a:xfrm>
            <a:off x="3905375" y="4651700"/>
            <a:ext cx="414900" cy="26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6"/>
          <p:cNvSpPr txBox="1"/>
          <p:nvPr/>
        </p:nvSpPr>
        <p:spPr>
          <a:xfrm>
            <a:off x="4320275" y="4583750"/>
            <a:ext cx="756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UNO 아두이노를 사용. 원가 절감. 미중 긴장 상태 지속되는 가운데 글로벌화에 유리.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p26"/>
          <p:cNvSpPr txBox="1"/>
          <p:nvPr/>
        </p:nvSpPr>
        <p:spPr>
          <a:xfrm>
            <a:off x="3763875" y="4185376"/>
            <a:ext cx="67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라즈베리파이 / ESP32(중국) 사용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0" name="Google Shape;64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56100" y="5214026"/>
            <a:ext cx="1543824" cy="1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5375" y="5095326"/>
            <a:ext cx="1483225" cy="1408731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26"/>
          <p:cNvSpPr/>
          <p:nvPr/>
        </p:nvSpPr>
        <p:spPr>
          <a:xfrm>
            <a:off x="7152325" y="5568538"/>
            <a:ext cx="529200" cy="46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3" name="Google Shape;643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88431" y="5125975"/>
            <a:ext cx="1741630" cy="14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760950" y="5175449"/>
            <a:ext cx="1248522" cy="12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5f431b14b2_0_44"/>
          <p:cNvSpPr txBox="1"/>
          <p:nvPr/>
        </p:nvSpPr>
        <p:spPr>
          <a:xfrm>
            <a:off x="275208" y="266330"/>
            <a:ext cx="997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결과물의 차별성</a:t>
            </a:r>
            <a:endParaRPr/>
          </a:p>
        </p:txBody>
      </p:sp>
      <p:sp>
        <p:nvSpPr>
          <p:cNvPr id="650" name="Google Shape;650;g15f431b14b2_0_44"/>
          <p:cNvSpPr txBox="1"/>
          <p:nvPr/>
        </p:nvSpPr>
        <p:spPr>
          <a:xfrm>
            <a:off x="802975" y="3919875"/>
            <a:ext cx="230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BostonDynamics Spot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g15f431b14b2_0_44"/>
          <p:cNvSpPr txBox="1"/>
          <p:nvPr/>
        </p:nvSpPr>
        <p:spPr>
          <a:xfrm>
            <a:off x="3763875" y="1336600"/>
            <a:ext cx="67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단가가 매우 높음.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2" name="Google Shape;652;g15f431b14b2_0_44"/>
          <p:cNvSpPr/>
          <p:nvPr/>
        </p:nvSpPr>
        <p:spPr>
          <a:xfrm>
            <a:off x="3905375" y="1813000"/>
            <a:ext cx="414900" cy="26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g15f431b14b2_0_44"/>
          <p:cNvSpPr txBox="1"/>
          <p:nvPr/>
        </p:nvSpPr>
        <p:spPr>
          <a:xfrm>
            <a:off x="4320275" y="1745050"/>
            <a:ext cx="756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3D프린터, 서보모터 사용. 상대적으로 낮은 단가.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4" name="Google Shape;654;g15f431b14b2_0_44"/>
          <p:cNvSpPr/>
          <p:nvPr/>
        </p:nvSpPr>
        <p:spPr>
          <a:xfrm>
            <a:off x="3905375" y="4042100"/>
            <a:ext cx="414900" cy="26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g15f431b14b2_0_44"/>
          <p:cNvSpPr txBox="1"/>
          <p:nvPr/>
        </p:nvSpPr>
        <p:spPr>
          <a:xfrm>
            <a:off x="4320275" y="3974150"/>
            <a:ext cx="756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구현 가능한 동작이 제한적. 차후 개선 사항.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g15f431b14b2_0_44"/>
          <p:cNvSpPr txBox="1"/>
          <p:nvPr/>
        </p:nvSpPr>
        <p:spPr>
          <a:xfrm>
            <a:off x="3763875" y="3575776"/>
            <a:ext cx="673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각종 센서를 통한 다양한 동작 구현.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57" name="Google Shape;657;g15f431b14b2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10" y="1991525"/>
            <a:ext cx="2880325" cy="1784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g15f431b14b2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860" y="2419675"/>
            <a:ext cx="5106778" cy="7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7"/>
          <p:cNvSpPr txBox="1"/>
          <p:nvPr/>
        </p:nvSpPr>
        <p:spPr>
          <a:xfrm>
            <a:off x="275208" y="266330"/>
            <a:ext cx="997715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결과물의 파급력 및 기대효과</a:t>
            </a:r>
            <a:endParaRPr/>
          </a:p>
        </p:txBody>
      </p:sp>
      <p:sp>
        <p:nvSpPr>
          <p:cNvPr id="664" name="Google Shape;664;p27"/>
          <p:cNvSpPr txBox="1"/>
          <p:nvPr/>
        </p:nvSpPr>
        <p:spPr>
          <a:xfrm>
            <a:off x="539550" y="1297025"/>
            <a:ext cx="740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Char char="●"/>
            </a:pPr>
            <a:r>
              <a:rPr lang="ko-KR" sz="1700">
                <a:latin typeface="Malgun Gothic"/>
                <a:ea typeface="Malgun Gothic"/>
                <a:cs typeface="Malgun Gothic"/>
                <a:sym typeface="Malgun Gothic"/>
              </a:rPr>
              <a:t>기계 · ICT 융합 오픈소스 프로젝트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5" name="Google Shape;665;p27"/>
          <p:cNvSpPr txBox="1"/>
          <p:nvPr/>
        </p:nvSpPr>
        <p:spPr>
          <a:xfrm>
            <a:off x="1104950" y="1990750"/>
            <a:ext cx="9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4차 산업에 맞춰 로봇 기술이 발전하고 있음. 하지만 교육 프로그램은 부족한 상황..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6" name="Google Shape;666;p27"/>
          <p:cNvSpPr/>
          <p:nvPr/>
        </p:nvSpPr>
        <p:spPr>
          <a:xfrm>
            <a:off x="1177866" y="2467150"/>
            <a:ext cx="414900" cy="26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7"/>
          <p:cNvSpPr txBox="1"/>
          <p:nvPr/>
        </p:nvSpPr>
        <p:spPr>
          <a:xfrm>
            <a:off x="1665139" y="2409214"/>
            <a:ext cx="9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본 프로젝트를 통해 로봇 분야 S/W 및 기구설계 교육 자료로 활용 가능.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p27"/>
          <p:cNvSpPr txBox="1"/>
          <p:nvPr/>
        </p:nvSpPr>
        <p:spPr>
          <a:xfrm>
            <a:off x="1177875" y="3318950"/>
            <a:ext cx="9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OpenSource 기반의 Data 정리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27"/>
          <p:cNvSpPr/>
          <p:nvPr/>
        </p:nvSpPr>
        <p:spPr>
          <a:xfrm>
            <a:off x="1177866" y="3865800"/>
            <a:ext cx="414900" cy="26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7"/>
          <p:cNvSpPr txBox="1"/>
          <p:nvPr/>
        </p:nvSpPr>
        <p:spPr>
          <a:xfrm>
            <a:off x="1665159" y="3797839"/>
            <a:ext cx="9305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누구나 쉽게 Download 가능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동작 제어를 위한 코드 공유 &gt; 다양한 동작구현으로 발전 가능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3D Print를 위한 STL 파일 공유 &gt; 누구나 쉽게 동일한 구성으로 제작 가능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638" y="1223675"/>
            <a:ext cx="8376725" cy="503572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28"/>
          <p:cNvSpPr txBox="1"/>
          <p:nvPr/>
        </p:nvSpPr>
        <p:spPr>
          <a:xfrm>
            <a:off x="275208" y="266330"/>
            <a:ext cx="997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결과물의 파급력 및 기대효과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595cf00c48_1_11"/>
          <p:cNvSpPr txBox="1"/>
          <p:nvPr/>
        </p:nvSpPr>
        <p:spPr>
          <a:xfrm>
            <a:off x="275208" y="266330"/>
            <a:ext cx="27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개발개요</a:t>
            </a:r>
            <a:endParaRPr/>
          </a:p>
        </p:txBody>
      </p:sp>
      <p:sp>
        <p:nvSpPr>
          <p:cNvPr id="123" name="Google Shape;123;g1595cf00c48_1_11"/>
          <p:cNvSpPr txBox="1"/>
          <p:nvPr/>
        </p:nvSpPr>
        <p:spPr>
          <a:xfrm>
            <a:off x="275207" y="748501"/>
            <a:ext cx="1030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작품의 필요성</a:t>
            </a:r>
            <a:r>
              <a:rPr lang="ko-KR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/ 개발하는 작품이 왜 필요한지에 대해 상세히 서술한다.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g1595cf00c48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00" y="2660200"/>
            <a:ext cx="5103574" cy="34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595cf00c48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6500" y="2615428"/>
            <a:ext cx="4680424" cy="35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595cf00c48_1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200" y="1199775"/>
            <a:ext cx="4828201" cy="6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595cf00c48_1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925" y="1689129"/>
            <a:ext cx="6929077" cy="5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95cf00c48_1_28"/>
          <p:cNvSpPr txBox="1"/>
          <p:nvPr/>
        </p:nvSpPr>
        <p:spPr>
          <a:xfrm>
            <a:off x="275208" y="266330"/>
            <a:ext cx="27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개발개요</a:t>
            </a:r>
            <a:endParaRPr/>
          </a:p>
        </p:txBody>
      </p:sp>
      <p:sp>
        <p:nvSpPr>
          <p:cNvPr id="133" name="Google Shape;133;g1595cf00c48_1_28"/>
          <p:cNvSpPr txBox="1"/>
          <p:nvPr/>
        </p:nvSpPr>
        <p:spPr>
          <a:xfrm>
            <a:off x="275207" y="748501"/>
            <a:ext cx="1030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작품의 필요성</a:t>
            </a:r>
            <a:r>
              <a:rPr lang="ko-KR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/ 개발하는 작품이 왜 필요한지에 대해 상세히 서술한다.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g1595cf00c48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25" y="2490375"/>
            <a:ext cx="5552249" cy="35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595cf00c48_1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0525" y="2490375"/>
            <a:ext cx="4045889" cy="35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595cf00c48_1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949" y="1199775"/>
            <a:ext cx="4725400" cy="6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595cf00c48_1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625" y="1764025"/>
            <a:ext cx="6413175" cy="3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595cf00c48_1_41"/>
          <p:cNvSpPr txBox="1"/>
          <p:nvPr/>
        </p:nvSpPr>
        <p:spPr>
          <a:xfrm>
            <a:off x="275208" y="266330"/>
            <a:ext cx="27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개발개요</a:t>
            </a:r>
            <a:endParaRPr/>
          </a:p>
        </p:txBody>
      </p:sp>
      <p:sp>
        <p:nvSpPr>
          <p:cNvPr id="143" name="Google Shape;143;g1595cf00c48_1_41"/>
          <p:cNvSpPr txBox="1"/>
          <p:nvPr/>
        </p:nvSpPr>
        <p:spPr>
          <a:xfrm>
            <a:off x="275207" y="748501"/>
            <a:ext cx="1030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작품의 필요성</a:t>
            </a:r>
            <a:r>
              <a:rPr lang="ko-KR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/ 개발하는 작품이 왜 필요한지에 대해 상세히 서술한다.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g1595cf00c48_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75" y="1241901"/>
            <a:ext cx="5847176" cy="6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595cf00c48_1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700" y="2133450"/>
            <a:ext cx="5075274" cy="407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595cf00c48_1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4375" y="2010825"/>
            <a:ext cx="5847175" cy="410448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595cf00c48_1_41"/>
          <p:cNvSpPr txBox="1"/>
          <p:nvPr/>
        </p:nvSpPr>
        <p:spPr>
          <a:xfrm>
            <a:off x="6461800" y="6178800"/>
            <a:ext cx="324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국내 SW교육시장 연평균성장률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/>
          <p:nvPr/>
        </p:nvSpPr>
        <p:spPr>
          <a:xfrm>
            <a:off x="275208" y="266330"/>
            <a:ext cx="275207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개발개요</a:t>
            </a:r>
            <a:endParaRPr/>
          </a:p>
        </p:txBody>
      </p:sp>
      <p:sp>
        <p:nvSpPr>
          <p:cNvPr id="153" name="Google Shape;153;p4"/>
          <p:cNvSpPr txBox="1"/>
          <p:nvPr/>
        </p:nvSpPr>
        <p:spPr>
          <a:xfrm>
            <a:off x="275208" y="912661"/>
            <a:ext cx="11239130" cy="483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 작품의 활용성 및 기대효과 </a:t>
            </a:r>
            <a:r>
              <a:rPr lang="ko-KR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 개발하는 작품에 대한 사용성 및 발전 가능성을 제시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700" y="1594313"/>
            <a:ext cx="6619875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4"/>
          <p:cNvSpPr txBox="1"/>
          <p:nvPr/>
        </p:nvSpPr>
        <p:spPr>
          <a:xfrm>
            <a:off x="1008975" y="1594325"/>
            <a:ext cx="2848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교육용 장난감을 통해 아이들은 인공지능(AI), 사물인터넷(IOT),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WiFi, 블루투스 등의 원리를 알게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된다.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스마트폰의 의존도를 줄이고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DIY KIT를 통한 창의력 개발하고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아두이노를 통해 코딩을 경험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하고 S/W개발자의 꿈을 키운다.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0;p5">
            <a:extLst>
              <a:ext uri="{FF2B5EF4-FFF2-40B4-BE49-F238E27FC236}">
                <a16:creationId xmlns:a16="http://schemas.microsoft.com/office/drawing/2014/main" id="{3D00E31C-3437-48BF-2BA9-3F92B4468749}"/>
              </a:ext>
            </a:extLst>
          </p:cNvPr>
          <p:cNvSpPr txBox="1"/>
          <p:nvPr/>
        </p:nvSpPr>
        <p:spPr>
          <a:xfrm>
            <a:off x="275208" y="266330"/>
            <a:ext cx="3258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 dirty="0"/>
          </a:p>
        </p:txBody>
      </p:sp>
      <p:sp>
        <p:nvSpPr>
          <p:cNvPr id="5" name="Google Shape;161;p5">
            <a:extLst>
              <a:ext uri="{FF2B5EF4-FFF2-40B4-BE49-F238E27FC236}">
                <a16:creationId xmlns:a16="http://schemas.microsoft.com/office/drawing/2014/main" id="{261A4643-2EE9-AEF8-7FC7-65CE085131A5}"/>
              </a:ext>
            </a:extLst>
          </p:cNvPr>
          <p:cNvSpPr txBox="1"/>
          <p:nvPr/>
        </p:nvSpPr>
        <p:spPr>
          <a:xfrm>
            <a:off x="275208" y="1051807"/>
            <a:ext cx="6094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주요 부품 </a:t>
            </a:r>
            <a:r>
              <a:rPr lang="ko-KR" sz="28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r>
              <a:rPr lang="ko-KR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구성</a:t>
            </a:r>
            <a:endParaRPr sz="2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895FB1-211A-4766-C6E8-6C758226C2DC}"/>
              </a:ext>
            </a:extLst>
          </p:cNvPr>
          <p:cNvSpPr txBox="1"/>
          <p:nvPr/>
        </p:nvSpPr>
        <p:spPr>
          <a:xfrm>
            <a:off x="460145" y="3833270"/>
            <a:ext cx="1384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몸통 파트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8B8A8-AA57-67A2-8FED-B0ADDF4B3186}"/>
              </a:ext>
            </a:extLst>
          </p:cNvPr>
          <p:cNvSpPr txBox="1"/>
          <p:nvPr/>
        </p:nvSpPr>
        <p:spPr>
          <a:xfrm>
            <a:off x="460145" y="3231559"/>
            <a:ext cx="1384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커버 파트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DD5CEB-8763-2D7B-EF35-23909F5E6395}"/>
              </a:ext>
            </a:extLst>
          </p:cNvPr>
          <p:cNvSpPr txBox="1"/>
          <p:nvPr/>
        </p:nvSpPr>
        <p:spPr>
          <a:xfrm>
            <a:off x="664331" y="4588869"/>
            <a:ext cx="1180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다리 파트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4438EE-92B5-A607-1275-3004A55FBA94}"/>
              </a:ext>
            </a:extLst>
          </p:cNvPr>
          <p:cNvSpPr txBox="1"/>
          <p:nvPr/>
        </p:nvSpPr>
        <p:spPr>
          <a:xfrm>
            <a:off x="2175027" y="1858356"/>
            <a:ext cx="1207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① </a:t>
            </a:r>
            <a:r>
              <a:rPr lang="ko-KR" altLang="en-US" dirty="0"/>
              <a:t>기구파트</a:t>
            </a:r>
          </a:p>
        </p:txBody>
      </p:sp>
      <p:pic>
        <p:nvPicPr>
          <p:cNvPr id="17" name="Google Shape;625;p26">
            <a:extLst>
              <a:ext uri="{FF2B5EF4-FFF2-40B4-BE49-F238E27FC236}">
                <a16:creationId xmlns:a16="http://schemas.microsoft.com/office/drawing/2014/main" id="{67090260-7353-F1A3-1B17-F99FEF55AFE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00000">
            <a:off x="2228293" y="2815764"/>
            <a:ext cx="4057095" cy="314673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F9336CB-341B-3F1F-3A72-6A6B65303B44}"/>
              </a:ext>
            </a:extLst>
          </p:cNvPr>
          <p:cNvSpPr/>
          <p:nvPr/>
        </p:nvSpPr>
        <p:spPr>
          <a:xfrm>
            <a:off x="2175027" y="3566243"/>
            <a:ext cx="4429957" cy="74696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6FD90E2-FF73-275D-C806-8F8866260960}"/>
              </a:ext>
            </a:extLst>
          </p:cNvPr>
          <p:cNvSpPr/>
          <p:nvPr/>
        </p:nvSpPr>
        <p:spPr>
          <a:xfrm>
            <a:off x="2148394" y="2553754"/>
            <a:ext cx="4429957" cy="74696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565E1D8-1E21-C384-091B-F67CCF1ACFE7}"/>
              </a:ext>
            </a:extLst>
          </p:cNvPr>
          <p:cNvSpPr/>
          <p:nvPr/>
        </p:nvSpPr>
        <p:spPr>
          <a:xfrm>
            <a:off x="2148393" y="4588869"/>
            <a:ext cx="4429957" cy="746960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6CE06F1-B5AA-2BF0-33CD-4BBE5F3E9797}"/>
              </a:ext>
            </a:extLst>
          </p:cNvPr>
          <p:cNvSpPr txBox="1"/>
          <p:nvPr/>
        </p:nvSpPr>
        <p:spPr>
          <a:xfrm>
            <a:off x="7270540" y="1683316"/>
            <a:ext cx="1207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② </a:t>
            </a:r>
            <a:r>
              <a:rPr lang="ko-KR" altLang="en-US" dirty="0"/>
              <a:t>제어파트</a:t>
            </a:r>
          </a:p>
        </p:txBody>
      </p:sp>
      <p:pic>
        <p:nvPicPr>
          <p:cNvPr id="39" name="Google Shape;306;p6">
            <a:extLst>
              <a:ext uri="{FF2B5EF4-FFF2-40B4-BE49-F238E27FC236}">
                <a16:creationId xmlns:a16="http://schemas.microsoft.com/office/drawing/2014/main" id="{E28F81FC-C4EC-3803-7E6E-B1A08EF757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736654" y="2087640"/>
            <a:ext cx="2796669" cy="372889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2F46318-AE20-3CCB-904C-E6143DCC4130}"/>
              </a:ext>
            </a:extLst>
          </p:cNvPr>
          <p:cNvSpPr txBox="1"/>
          <p:nvPr/>
        </p:nvSpPr>
        <p:spPr>
          <a:xfrm>
            <a:off x="7270816" y="2053237"/>
            <a:ext cx="372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* 4</a:t>
            </a:r>
            <a:r>
              <a:rPr lang="ko-KR" altLang="en-US" dirty="0"/>
              <a:t>세트 </a:t>
            </a:r>
            <a:r>
              <a:rPr lang="en-US" altLang="ko-KR" dirty="0"/>
              <a:t>= 12</a:t>
            </a:r>
            <a:r>
              <a:rPr lang="ko-KR" altLang="en-US" dirty="0"/>
              <a:t>개의 서버모터 연결 및 제어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94EFA-4155-B056-62E1-F09FA081F77B}"/>
              </a:ext>
            </a:extLst>
          </p:cNvPr>
          <p:cNvSpPr txBox="1"/>
          <p:nvPr/>
        </p:nvSpPr>
        <p:spPr>
          <a:xfrm>
            <a:off x="2175027" y="2134384"/>
            <a:ext cx="3036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NX </a:t>
            </a:r>
            <a:r>
              <a:rPr lang="ko-KR" altLang="en-US" dirty="0"/>
              <a:t>모델링 및 </a:t>
            </a:r>
            <a:r>
              <a:rPr lang="en-US" altLang="ko-KR" dirty="0"/>
              <a:t>3D </a:t>
            </a:r>
            <a:r>
              <a:rPr lang="ko-KR" altLang="en-US" dirty="0"/>
              <a:t>프린팅</a:t>
            </a:r>
          </a:p>
        </p:txBody>
      </p:sp>
    </p:spTree>
    <p:extLst>
      <p:ext uri="{BB962C8B-B14F-4D97-AF65-F5344CB8AC3E}">
        <p14:creationId xmlns:p14="http://schemas.microsoft.com/office/powerpoint/2010/main" val="1508086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1218</Words>
  <Application>Microsoft Office PowerPoint</Application>
  <PresentationFormat>와이드스크린</PresentationFormat>
  <Paragraphs>307</Paragraphs>
  <Slides>48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2" baseType="lpstr">
      <vt:lpstr>Malgun Gothic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안태훈</cp:lastModifiedBy>
  <cp:revision>10</cp:revision>
  <dcterms:created xsi:type="dcterms:W3CDTF">2022-09-26T04:43:05Z</dcterms:created>
  <dcterms:modified xsi:type="dcterms:W3CDTF">2022-09-28T06:23:23Z</dcterms:modified>
</cp:coreProperties>
</file>